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4" r:id="rId3"/>
  </p:sldMasterIdLst>
  <p:handoutMasterIdLst>
    <p:handoutMasterId r:id="rId15"/>
  </p:handoutMasterIdLst>
  <p:sldIdLst>
    <p:sldId id="299" r:id="rId4"/>
    <p:sldId id="285" r:id="rId5"/>
    <p:sldId id="265" r:id="rId6"/>
    <p:sldId id="302" r:id="rId7"/>
    <p:sldId id="258" r:id="rId8"/>
    <p:sldId id="267" r:id="rId9"/>
    <p:sldId id="286" r:id="rId10"/>
    <p:sldId id="270" r:id="rId11"/>
    <p:sldId id="262" r:id="rId12"/>
    <p:sldId id="271" r:id="rId13"/>
    <p:sldId id="261" r:id="rId1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D4DE"/>
    <a:srgbClr val="1C7DE1"/>
    <a:srgbClr val="F07624"/>
    <a:srgbClr val="F4BD2D"/>
    <a:srgbClr val="E629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 showGuides="1">
      <p:cViewPr varScale="1">
        <p:scale>
          <a:sx n="96" d="100"/>
          <a:sy n="96" d="100"/>
        </p:scale>
        <p:origin x="18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5850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52B2B-0BBC-4845-BD5C-6186374697E3}" type="datetimeFigureOut">
              <a:rPr lang="ko-KR" altLang="en-US" smtClean="0"/>
              <a:t>2021-08-31</a:t>
            </a:fld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153E3-D943-4A51-8AD5-41FA50EBC5B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595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>
            <a:spLocks noGrp="1"/>
          </p:cNvSpPr>
          <p:nvPr>
            <p:ph type="title" hasCustomPrompt="1"/>
          </p:nvPr>
        </p:nvSpPr>
        <p:spPr>
          <a:xfrm>
            <a:off x="0" y="627534"/>
            <a:ext cx="9144000" cy="533308"/>
          </a:xfrm>
          <a:prstGeom prst="rect">
            <a:avLst/>
          </a:prstGeom>
        </p:spPr>
        <p:txBody>
          <a:bodyPr anchor="ctr"/>
          <a:lstStyle>
            <a:lvl1pPr>
              <a:buFontTx/>
              <a:buNone/>
              <a:defRPr sz="36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ko-KR" altLang="en-US" dirty="0"/>
          </a:p>
        </p:txBody>
      </p:sp>
      <p:sp>
        <p:nvSpPr>
          <p:cNvPr id="4" name="Text Placeholder 9">
            <a:extLst>
              <a:ext uri="{FF2B5EF4-FFF2-40B4-BE49-F238E27FC236}">
                <a16:creationId xmlns="" xmlns:a16="http://schemas.microsoft.com/office/drawing/2014/main" id="{B3F0AB86-7940-4230-BC06-4EF20DC497B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203598"/>
            <a:ext cx="9143999" cy="432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1" baseline="0">
                <a:solidFill>
                  <a:schemeClr val="tx1"/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PRESENTATION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04619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-1"/>
            <a:ext cx="9144000" cy="2716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0202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48178" y="557440"/>
            <a:ext cx="2592000" cy="40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012448" y="557440"/>
            <a:ext cx="2592000" cy="40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280313" y="557440"/>
            <a:ext cx="2592000" cy="4032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208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059900" y="1"/>
            <a:ext cx="30242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572100" y="2571750"/>
            <a:ext cx="151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059900" y="2571750"/>
            <a:ext cx="151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76476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426012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53804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298220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46261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-1"/>
            <a:ext cx="9144000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69120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그림 개체 틀 5">
            <a:extLst>
              <a:ext uri="{FF2B5EF4-FFF2-40B4-BE49-F238E27FC236}">
                <a16:creationId xmlns="" xmlns:a16="http://schemas.microsoft.com/office/drawing/2014/main" id="{C7304401-68B8-4E0E-A9DB-540B76DF928B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563888" y="638650"/>
            <a:ext cx="4320480" cy="4504851"/>
          </a:xfrm>
          <a:custGeom>
            <a:avLst/>
            <a:gdLst>
              <a:gd name="connsiteX0" fmla="*/ 2160240 w 4320480"/>
              <a:gd name="connsiteY0" fmla="*/ 0 h 4504851"/>
              <a:gd name="connsiteX1" fmla="*/ 4320480 w 4320480"/>
              <a:gd name="connsiteY1" fmla="*/ 4504851 h 4504851"/>
              <a:gd name="connsiteX2" fmla="*/ 0 w 4320480"/>
              <a:gd name="connsiteY2" fmla="*/ 4504851 h 450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20480" h="4504851">
                <a:moveTo>
                  <a:pt x="2160240" y="0"/>
                </a:moveTo>
                <a:lnTo>
                  <a:pt x="4320480" y="4504851"/>
                </a:lnTo>
                <a:lnTo>
                  <a:pt x="0" y="45048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="" xmlns:a16="http://schemas.microsoft.com/office/drawing/2014/main" id="{D2ABAD60-FE41-4786-B9AF-4454375D2129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5635630" y="1"/>
            <a:ext cx="3508370" cy="4339267"/>
          </a:xfrm>
          <a:custGeom>
            <a:avLst/>
            <a:gdLst>
              <a:gd name="connsiteX0" fmla="*/ 0 w 3508370"/>
              <a:gd name="connsiteY0" fmla="*/ 0 h 4339267"/>
              <a:gd name="connsiteX1" fmla="*/ 3508370 w 3508370"/>
              <a:gd name="connsiteY1" fmla="*/ 0 h 4339267"/>
              <a:gd name="connsiteX2" fmla="*/ 3504823 w 3508370"/>
              <a:gd name="connsiteY2" fmla="*/ 1594801 h 4339267"/>
              <a:gd name="connsiteX3" fmla="*/ 2097974 w 3508370"/>
              <a:gd name="connsiteY3" fmla="*/ 4339267 h 433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8370" h="4339267">
                <a:moveTo>
                  <a:pt x="0" y="0"/>
                </a:moveTo>
                <a:lnTo>
                  <a:pt x="3508370" y="0"/>
                </a:lnTo>
                <a:cubicBezTo>
                  <a:pt x="3507188" y="531600"/>
                  <a:pt x="3506005" y="1063201"/>
                  <a:pt x="3504823" y="1594801"/>
                </a:cubicBezTo>
                <a:lnTo>
                  <a:pt x="2097974" y="433926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721802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0" y="0"/>
            <a:ext cx="5076056" cy="51435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5729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452395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3" name="Rounded Rectangle 12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Rounded Rectangle 15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7" name="Half Frame 16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5604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69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3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mond 10"/>
          <p:cNvSpPr/>
          <p:nvPr userDrawn="1"/>
        </p:nvSpPr>
        <p:spPr>
          <a:xfrm rot="10800000">
            <a:off x="3222000" y="3337155"/>
            <a:ext cx="2700000" cy="1806344"/>
          </a:xfrm>
          <a:custGeom>
            <a:avLst/>
            <a:gdLst/>
            <a:ahLst/>
            <a:cxnLst/>
            <a:rect l="l" t="t" r="r" b="b"/>
            <a:pathLst>
              <a:path w="2700000" h="1806344">
                <a:moveTo>
                  <a:pt x="456344" y="0"/>
                </a:moveTo>
                <a:lnTo>
                  <a:pt x="2243656" y="0"/>
                </a:lnTo>
                <a:lnTo>
                  <a:pt x="2700000" y="456344"/>
                </a:lnTo>
                <a:lnTo>
                  <a:pt x="1350000" y="1806344"/>
                </a:lnTo>
                <a:lnTo>
                  <a:pt x="0" y="4563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" name="Isosceles Triangle 4"/>
          <p:cNvSpPr/>
          <p:nvPr userDrawn="1"/>
        </p:nvSpPr>
        <p:spPr>
          <a:xfrm rot="10800000">
            <a:off x="3746892" y="0"/>
            <a:ext cx="1650216" cy="812260"/>
          </a:xfrm>
          <a:prstGeom prst="triangl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" name="Isosceles Triangle 5"/>
          <p:cNvSpPr/>
          <p:nvPr userDrawn="1"/>
        </p:nvSpPr>
        <p:spPr>
          <a:xfrm rot="10800000">
            <a:off x="4041648" y="99959"/>
            <a:ext cx="1060704" cy="55436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="" xmlns:a16="http://schemas.microsoft.com/office/drawing/2014/main" id="{8E48000A-B218-4CCF-8C0E-D9ACDAFA26B8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312000" y="3430238"/>
            <a:ext cx="2520000" cy="1713262"/>
          </a:xfrm>
          <a:custGeom>
            <a:avLst/>
            <a:gdLst>
              <a:gd name="connsiteX0" fmla="*/ 1260000 w 2520000"/>
              <a:gd name="connsiteY0" fmla="*/ 0 h 1713262"/>
              <a:gd name="connsiteX1" fmla="*/ 2520000 w 2520000"/>
              <a:gd name="connsiteY1" fmla="*/ 1260000 h 1713262"/>
              <a:gd name="connsiteX2" fmla="*/ 2066250 w 2520000"/>
              <a:gd name="connsiteY2" fmla="*/ 1713262 h 1713262"/>
              <a:gd name="connsiteX3" fmla="*/ 439730 w 2520000"/>
              <a:gd name="connsiteY3" fmla="*/ 1706453 h 1713262"/>
              <a:gd name="connsiteX4" fmla="*/ 0 w 2520000"/>
              <a:gd name="connsiteY4" fmla="*/ 1260000 h 171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0000" h="1713262">
                <a:moveTo>
                  <a:pt x="1260000" y="0"/>
                </a:moveTo>
                <a:lnTo>
                  <a:pt x="2520000" y="1260000"/>
                </a:lnTo>
                <a:lnTo>
                  <a:pt x="2066250" y="1713262"/>
                </a:lnTo>
                <a:lnTo>
                  <a:pt x="439730" y="1706453"/>
                </a:lnTo>
                <a:lnTo>
                  <a:pt x="0" y="1260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6530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15030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01257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7155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3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mond 10"/>
          <p:cNvSpPr/>
          <p:nvPr userDrawn="1"/>
        </p:nvSpPr>
        <p:spPr>
          <a:xfrm>
            <a:off x="3203848" y="-2322"/>
            <a:ext cx="2700000" cy="1806344"/>
          </a:xfrm>
          <a:custGeom>
            <a:avLst/>
            <a:gdLst/>
            <a:ahLst/>
            <a:cxnLst/>
            <a:rect l="l" t="t" r="r" b="b"/>
            <a:pathLst>
              <a:path w="2700000" h="1806344">
                <a:moveTo>
                  <a:pt x="456344" y="0"/>
                </a:moveTo>
                <a:lnTo>
                  <a:pt x="2243656" y="0"/>
                </a:lnTo>
                <a:lnTo>
                  <a:pt x="2700000" y="456344"/>
                </a:lnTo>
                <a:lnTo>
                  <a:pt x="1350000" y="1806344"/>
                </a:lnTo>
                <a:lnTo>
                  <a:pt x="0" y="4563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" name="Isosceles Triangle 4"/>
          <p:cNvSpPr/>
          <p:nvPr userDrawn="1"/>
        </p:nvSpPr>
        <p:spPr>
          <a:xfrm>
            <a:off x="3746892" y="4331240"/>
            <a:ext cx="1650216" cy="812260"/>
          </a:xfrm>
          <a:prstGeom prst="triangl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" name="Isosceles Triangle 5"/>
          <p:cNvSpPr/>
          <p:nvPr userDrawn="1"/>
        </p:nvSpPr>
        <p:spPr>
          <a:xfrm>
            <a:off x="4041648" y="4493810"/>
            <a:ext cx="1060704" cy="55436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="" xmlns:a16="http://schemas.microsoft.com/office/drawing/2014/main" id="{28FC5FB3-D739-474A-9148-1ABF4FC27690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293848" y="1"/>
            <a:ext cx="2520000" cy="1711155"/>
          </a:xfrm>
          <a:custGeom>
            <a:avLst/>
            <a:gdLst>
              <a:gd name="connsiteX0" fmla="*/ 442968 w 2520000"/>
              <a:gd name="connsiteY0" fmla="*/ 0 h 1711155"/>
              <a:gd name="connsiteX1" fmla="*/ 985757 w 2520000"/>
              <a:gd name="connsiteY1" fmla="*/ 0 h 1711155"/>
              <a:gd name="connsiteX2" fmla="*/ 2080270 w 2520000"/>
              <a:gd name="connsiteY2" fmla="*/ 4702 h 1711155"/>
              <a:gd name="connsiteX3" fmla="*/ 2520000 w 2520000"/>
              <a:gd name="connsiteY3" fmla="*/ 451155 h 1711155"/>
              <a:gd name="connsiteX4" fmla="*/ 1260000 w 2520000"/>
              <a:gd name="connsiteY4" fmla="*/ 1711155 h 1711155"/>
              <a:gd name="connsiteX5" fmla="*/ 0 w 2520000"/>
              <a:gd name="connsiteY5" fmla="*/ 451155 h 1711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000" h="1711155">
                <a:moveTo>
                  <a:pt x="442968" y="0"/>
                </a:moveTo>
                <a:lnTo>
                  <a:pt x="985757" y="0"/>
                </a:lnTo>
                <a:lnTo>
                  <a:pt x="2080270" y="4702"/>
                </a:lnTo>
                <a:lnTo>
                  <a:pt x="2520000" y="451155"/>
                </a:lnTo>
                <a:lnTo>
                  <a:pt x="1260000" y="1711155"/>
                </a:lnTo>
                <a:lnTo>
                  <a:pt x="0" y="4511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3945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565878" y="1176692"/>
            <a:ext cx="1871760" cy="305124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2612855" y="1176061"/>
            <a:ext cx="1871760" cy="30512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4659832" y="1175430"/>
            <a:ext cx="1871760" cy="305124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6706810" y="1174799"/>
            <a:ext cx="1871760" cy="30512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825475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966407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872452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919429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04974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KBM-정애\014-Fullppt\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754" y="451443"/>
            <a:ext cx="3282039" cy="327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1363708" y="584771"/>
            <a:ext cx="2991584" cy="20767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143454" y="1295867"/>
            <a:ext cx="3055840" cy="22313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4814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pic>
        <p:nvPicPr>
          <p:cNvPr id="11" name="Picture 4" descr="D:\KBM-정애\014-Fullppt\PNG이미지\노트북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499742"/>
            <a:ext cx="3600400" cy="1831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753800" y="2764640"/>
            <a:ext cx="1711407" cy="12496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09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32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72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415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7" r:id="rId3"/>
    <p:sldLayoutId id="2147483671" r:id="rId4"/>
    <p:sldLayoutId id="2147483658" r:id="rId5"/>
    <p:sldLayoutId id="2147483659" r:id="rId6"/>
    <p:sldLayoutId id="2147483673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75" r:id="rId15"/>
    <p:sldLayoutId id="2147483674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270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맑은 고딕" pitchFamily="50" charset="-127"/>
              </a:rPr>
              <a:t>BENTURAN KEPENTINGAN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INSPEKTORAT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5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KABUPATEN DEMAK</a:t>
            </a:r>
            <a:r>
              <a:rPr lang="en-US" altLang="ko-KR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</a:t>
            </a:r>
            <a:endParaRPr lang="en-US" altLang="ko-KR" sz="15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Box 5">
            <a:hlinkClick r:id="rId2"/>
          </p:cNvPr>
          <p:cNvSpPr txBox="1"/>
          <p:nvPr/>
        </p:nvSpPr>
        <p:spPr>
          <a:xfrm>
            <a:off x="-18256" y="4825165"/>
            <a:ext cx="91805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err="1" smtClean="0">
                <a:solidFill>
                  <a:schemeClr val="bg1"/>
                </a:solidFill>
                <a:cs typeface="Arial" pitchFamily="34" charset="0"/>
              </a:rPr>
              <a:t>Rabu</a:t>
            </a:r>
            <a:r>
              <a:rPr lang="en-US" altLang="ko-KR" sz="800" dirty="0" smtClean="0">
                <a:solidFill>
                  <a:schemeClr val="bg1"/>
                </a:solidFill>
                <a:cs typeface="Arial" pitchFamily="34" charset="0"/>
              </a:rPr>
              <a:t>, 1 September 2021</a:t>
            </a:r>
            <a:endParaRPr lang="ko-KR" alt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4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 err="1" smtClean="0">
                <a:solidFill>
                  <a:schemeClr val="accent5"/>
                </a:solidFill>
              </a:rPr>
              <a:t>Pencegahan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Benturan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kepentingan</a:t>
            </a:r>
            <a:endParaRPr lang="ko-KR" altLang="en-US" dirty="0"/>
          </a:p>
        </p:txBody>
      </p:sp>
      <p:sp>
        <p:nvSpPr>
          <p:cNvPr id="3" name="Frame 2"/>
          <p:cNvSpPr/>
          <p:nvPr/>
        </p:nvSpPr>
        <p:spPr>
          <a:xfrm rot="18900000">
            <a:off x="3534429" y="1664412"/>
            <a:ext cx="2075142" cy="2075142"/>
          </a:xfrm>
          <a:prstGeom prst="frame">
            <a:avLst>
              <a:gd name="adj1" fmla="val 551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711671" y="1481223"/>
            <a:ext cx="356273" cy="37044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" name="Oval 11"/>
          <p:cNvSpPr/>
          <p:nvPr/>
        </p:nvSpPr>
        <p:spPr>
          <a:xfrm>
            <a:off x="5076056" y="1511635"/>
            <a:ext cx="360040" cy="34003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3" name="Oval 12"/>
          <p:cNvSpPr/>
          <p:nvPr/>
        </p:nvSpPr>
        <p:spPr>
          <a:xfrm>
            <a:off x="3637466" y="3139188"/>
            <a:ext cx="358470" cy="36866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4" name="Oval 13"/>
          <p:cNvSpPr/>
          <p:nvPr/>
        </p:nvSpPr>
        <p:spPr>
          <a:xfrm>
            <a:off x="5080271" y="3139189"/>
            <a:ext cx="355825" cy="3686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580114" y="1481223"/>
            <a:ext cx="3168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Dilarang</a:t>
            </a:r>
            <a:r>
              <a:rPr lang="en-US" sz="1200" dirty="0" smtClean="0"/>
              <a:t> </a:t>
            </a:r>
            <a:r>
              <a:rPr lang="en-US" sz="1200" dirty="0" err="1" smtClean="0"/>
              <a:t>Memegang</a:t>
            </a:r>
            <a:r>
              <a:rPr lang="en-US" sz="1200" dirty="0" smtClean="0"/>
              <a:t> </a:t>
            </a:r>
            <a:r>
              <a:rPr lang="en-US" sz="1200" dirty="0" err="1"/>
              <a:t>jabatan</a:t>
            </a:r>
            <a:r>
              <a:rPr lang="en-US" sz="1200" dirty="0"/>
              <a:t> lain yang </a:t>
            </a:r>
            <a:r>
              <a:rPr lang="en-US" sz="1200" dirty="0" err="1"/>
              <a:t>patut</a:t>
            </a:r>
            <a:r>
              <a:rPr lang="en-US" sz="1200" dirty="0"/>
              <a:t> </a:t>
            </a:r>
            <a:r>
              <a:rPr lang="en-US" sz="1200" dirty="0" err="1"/>
              <a:t>diduga</a:t>
            </a:r>
            <a:r>
              <a:rPr lang="en-US" sz="1200" dirty="0"/>
              <a:t> </a:t>
            </a:r>
            <a:r>
              <a:rPr lang="en-US" sz="1200" dirty="0" err="1"/>
              <a:t>memiliki</a:t>
            </a:r>
            <a:r>
              <a:rPr lang="en-US" sz="1200" dirty="0"/>
              <a:t> </a:t>
            </a:r>
            <a:r>
              <a:rPr lang="en-US" sz="1200" dirty="0" err="1"/>
              <a:t>benturan</a:t>
            </a:r>
            <a:r>
              <a:rPr lang="en-US" sz="1200" dirty="0"/>
              <a:t> </a:t>
            </a:r>
            <a:r>
              <a:rPr lang="en-US" sz="1200" dirty="0" err="1"/>
              <a:t>kepentingan</a:t>
            </a:r>
            <a:r>
              <a:rPr lang="en-US" sz="1200" dirty="0"/>
              <a:t>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80114" y="3081560"/>
            <a:ext cx="30963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Dilarang</a:t>
            </a:r>
            <a:r>
              <a:rPr lang="en-US" sz="1200" dirty="0" smtClean="0"/>
              <a:t> </a:t>
            </a:r>
            <a:r>
              <a:rPr lang="en-US" sz="1200" dirty="0" err="1" smtClean="0"/>
              <a:t>Melakukan</a:t>
            </a:r>
            <a:r>
              <a:rPr lang="en-US" sz="1200" dirty="0" smtClean="0"/>
              <a:t> </a:t>
            </a:r>
            <a:r>
              <a:rPr lang="en-US" sz="1200" dirty="0" err="1"/>
              <a:t>transaksi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/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menggunakan</a:t>
            </a:r>
            <a:r>
              <a:rPr lang="en-US" sz="1200" dirty="0"/>
              <a:t> </a:t>
            </a:r>
            <a:r>
              <a:rPr lang="en-US" sz="1200" dirty="0" err="1"/>
              <a:t>harta</a:t>
            </a:r>
            <a:r>
              <a:rPr lang="en-US" sz="1200" dirty="0"/>
              <a:t>/</a:t>
            </a:r>
            <a:r>
              <a:rPr lang="en-US" sz="1200" dirty="0" err="1"/>
              <a:t>aset</a:t>
            </a:r>
            <a:r>
              <a:rPr lang="en-US" sz="1200" dirty="0"/>
              <a:t> </a:t>
            </a:r>
            <a:r>
              <a:rPr lang="en-US" sz="1200" dirty="0" err="1"/>
              <a:t>Barang</a:t>
            </a:r>
            <a:r>
              <a:rPr lang="en-US" sz="1200" dirty="0"/>
              <a:t> </a:t>
            </a:r>
            <a:r>
              <a:rPr lang="en-US" sz="1200" dirty="0" err="1"/>
              <a:t>Milik</a:t>
            </a:r>
            <a:r>
              <a:rPr lang="en-US" sz="1200" dirty="0"/>
              <a:t> Negara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kepentingan</a:t>
            </a:r>
            <a:r>
              <a:rPr lang="en-US" sz="1200" dirty="0"/>
              <a:t> </a:t>
            </a:r>
            <a:r>
              <a:rPr lang="en-US" sz="1200" dirty="0" err="1"/>
              <a:t>pribadi</a:t>
            </a:r>
            <a:r>
              <a:rPr lang="en-US" sz="1200" dirty="0"/>
              <a:t>, </a:t>
            </a:r>
            <a:r>
              <a:rPr lang="en-US" sz="1200" dirty="0" err="1"/>
              <a:t>keluarga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golongan</a:t>
            </a:r>
            <a:r>
              <a:rPr lang="en-US" sz="1200" dirty="0"/>
              <a:t>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7544" y="1481223"/>
            <a:ext cx="31699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DilarangTerlibat</a:t>
            </a:r>
            <a:r>
              <a:rPr lang="en-US" sz="1200" dirty="0" smtClean="0"/>
              <a:t> </a:t>
            </a:r>
            <a:r>
              <a:rPr lang="en-US" sz="1200" dirty="0" err="1"/>
              <a:t>dalam</a:t>
            </a:r>
            <a:r>
              <a:rPr lang="en-US" sz="1200" dirty="0"/>
              <a:t> proses </a:t>
            </a:r>
            <a:r>
              <a:rPr lang="en-US" sz="1200" dirty="0" err="1"/>
              <a:t>pengambilan</a:t>
            </a:r>
            <a:r>
              <a:rPr lang="en-US" sz="1200" dirty="0"/>
              <a:t> </a:t>
            </a:r>
            <a:r>
              <a:rPr lang="en-US" sz="1200" dirty="0" err="1"/>
              <a:t>keputusan</a:t>
            </a:r>
            <a:r>
              <a:rPr lang="en-US" sz="1200" dirty="0"/>
              <a:t> </a:t>
            </a:r>
            <a:r>
              <a:rPr lang="en-US" sz="1200" dirty="0" err="1"/>
              <a:t>apabila</a:t>
            </a:r>
            <a:r>
              <a:rPr lang="en-US" sz="1200" dirty="0"/>
              <a:t> </a:t>
            </a:r>
            <a:r>
              <a:rPr lang="en-US" sz="1200" dirty="0" err="1"/>
              <a:t>terdapat</a:t>
            </a:r>
            <a:r>
              <a:rPr lang="en-US" sz="1200" dirty="0"/>
              <a:t> </a:t>
            </a:r>
            <a:r>
              <a:rPr lang="en-US" sz="1200" dirty="0" err="1"/>
              <a:t>potensi</a:t>
            </a:r>
            <a:r>
              <a:rPr lang="en-US" sz="1200" dirty="0"/>
              <a:t> </a:t>
            </a:r>
            <a:r>
              <a:rPr lang="en-US" sz="1200" dirty="0" err="1"/>
              <a:t>adanya</a:t>
            </a:r>
            <a:r>
              <a:rPr lang="en-US" sz="1200" dirty="0"/>
              <a:t> </a:t>
            </a:r>
            <a:r>
              <a:rPr lang="en-US" sz="1200" dirty="0" err="1"/>
              <a:t>benturan</a:t>
            </a:r>
            <a:r>
              <a:rPr lang="en-US" sz="1200" dirty="0"/>
              <a:t> </a:t>
            </a:r>
            <a:r>
              <a:rPr lang="en-US" sz="1200" dirty="0" err="1"/>
              <a:t>kepentingan</a:t>
            </a:r>
            <a:r>
              <a:rPr lang="en-US" sz="1200" dirty="0"/>
              <a:t> </a:t>
            </a:r>
          </a:p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49321" y="3081560"/>
            <a:ext cx="32441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err="1" smtClean="0"/>
              <a:t>Dilarang</a:t>
            </a:r>
            <a:r>
              <a:rPr lang="en-US" sz="1200" dirty="0" smtClean="0"/>
              <a:t> </a:t>
            </a:r>
            <a:r>
              <a:rPr lang="en-US" sz="1200" dirty="0" err="1" smtClean="0"/>
              <a:t>Memanfaatkan</a:t>
            </a:r>
            <a:r>
              <a:rPr lang="en-US" sz="1200" dirty="0" smtClean="0"/>
              <a:t> </a:t>
            </a:r>
            <a:r>
              <a:rPr lang="en-US" sz="1200" dirty="0" err="1"/>
              <a:t>jabatan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memberikan</a:t>
            </a:r>
            <a:r>
              <a:rPr lang="en-US" sz="1200" dirty="0"/>
              <a:t> </a:t>
            </a:r>
            <a:r>
              <a:rPr lang="en-US" sz="1200" dirty="0" err="1"/>
              <a:t>perlakuan</a:t>
            </a:r>
            <a:r>
              <a:rPr lang="en-US" sz="1200" dirty="0"/>
              <a:t> </a:t>
            </a:r>
            <a:r>
              <a:rPr lang="en-US" sz="1200" dirty="0" err="1"/>
              <a:t>istimewa</a:t>
            </a:r>
            <a:r>
              <a:rPr lang="en-US" sz="1200" dirty="0"/>
              <a:t> </a:t>
            </a:r>
            <a:r>
              <a:rPr lang="en-US" sz="1200" dirty="0" err="1"/>
              <a:t>kepada</a:t>
            </a:r>
            <a:r>
              <a:rPr lang="en-US" sz="1200" dirty="0"/>
              <a:t> </a:t>
            </a:r>
            <a:r>
              <a:rPr lang="en-US" sz="1200" dirty="0" err="1"/>
              <a:t>keluarga</a:t>
            </a:r>
            <a:r>
              <a:rPr lang="en-US" sz="1200" dirty="0"/>
              <a:t>, </a:t>
            </a:r>
            <a:r>
              <a:rPr lang="en-US" sz="1200" dirty="0" err="1"/>
              <a:t>kerabat</a:t>
            </a:r>
            <a:r>
              <a:rPr lang="en-US" sz="1200" dirty="0"/>
              <a:t>, </a:t>
            </a:r>
            <a:r>
              <a:rPr lang="en-US" sz="1200" dirty="0" err="1"/>
              <a:t>kelompok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/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pihak</a:t>
            </a:r>
            <a:r>
              <a:rPr lang="en-US" sz="1200" dirty="0"/>
              <a:t> lain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beban</a:t>
            </a:r>
            <a:r>
              <a:rPr lang="en-US" sz="1200" dirty="0"/>
              <a:t> </a:t>
            </a:r>
            <a:r>
              <a:rPr lang="en-US" sz="1200" dirty="0" err="1"/>
              <a:t>Anggaran</a:t>
            </a:r>
            <a:r>
              <a:rPr lang="en-US" sz="1200" dirty="0"/>
              <a:t> </a:t>
            </a:r>
            <a:r>
              <a:rPr lang="en-US" sz="1200" dirty="0" err="1"/>
              <a:t>Belanja</a:t>
            </a:r>
            <a:r>
              <a:rPr lang="en-US" sz="1200" dirty="0"/>
              <a:t> </a:t>
            </a:r>
            <a:r>
              <a:rPr lang="en-US" sz="1200" dirty="0" err="1"/>
              <a:t>Pendapatan</a:t>
            </a:r>
            <a:r>
              <a:rPr lang="en-US" sz="1200" dirty="0"/>
              <a:t> Daerah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44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907704" y="1985806"/>
            <a:ext cx="5472608" cy="826255"/>
            <a:chOff x="1828381" y="3313206"/>
            <a:chExt cx="5472608" cy="826255"/>
          </a:xfrm>
        </p:grpSpPr>
        <p:sp>
          <p:nvSpPr>
            <p:cNvPr id="6" name="Title 1"/>
            <p:cNvSpPr txBox="1">
              <a:spLocks/>
            </p:cNvSpPr>
            <p:nvPr/>
          </p:nvSpPr>
          <p:spPr>
            <a:xfrm>
              <a:off x="1828381" y="3313206"/>
              <a:ext cx="5472608" cy="542078"/>
            </a:xfrm>
            <a:prstGeom prst="rect">
              <a:avLst/>
            </a:prstGeom>
          </p:spPr>
          <p:txBody>
            <a:bodyPr anchor="ctr"/>
            <a:lstStyle>
              <a:lvl1pPr algn="ctr" defTabSz="914400" rtl="0" eaLnBrk="1" latinLnBrk="1" hangingPunct="1">
                <a:spcBef>
                  <a:spcPct val="0"/>
                </a:spcBef>
                <a:buNone/>
                <a:defRPr sz="3600" b="1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+mj-ea"/>
                  <a:cs typeface="Arial" pitchFamily="34" charset="0"/>
                </a:defRPr>
              </a:lvl1pPr>
            </a:lstStyle>
            <a:p>
              <a:r>
                <a:rPr lang="en-US" altLang="ko-KR" dirty="0">
                  <a:solidFill>
                    <a:schemeClr val="accent5"/>
                  </a:solidFill>
                  <a:latin typeface="+mj-lt"/>
                </a:rPr>
                <a:t>Thank you</a:t>
              </a:r>
              <a:endParaRPr lang="ko-KR" altLang="en-US" dirty="0">
                <a:solidFill>
                  <a:schemeClr val="accent5"/>
                </a:solidFill>
                <a:latin typeface="+mj-lt"/>
              </a:endParaRPr>
            </a:p>
          </p:txBody>
        </p:sp>
        <p:sp>
          <p:nvSpPr>
            <p:cNvPr id="7" name="Text Placeholder 7"/>
            <p:cNvSpPr txBox="1">
              <a:spLocks/>
            </p:cNvSpPr>
            <p:nvPr/>
          </p:nvSpPr>
          <p:spPr>
            <a:xfrm>
              <a:off x="1828381" y="3862774"/>
              <a:ext cx="5472608" cy="276687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252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987574"/>
            <a:ext cx="9144000" cy="2304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2267744" y="2265660"/>
            <a:ext cx="4608512" cy="826255"/>
            <a:chOff x="2253890" y="2008261"/>
            <a:chExt cx="4608512" cy="826255"/>
          </a:xfrm>
        </p:grpSpPr>
        <p:sp>
          <p:nvSpPr>
            <p:cNvPr id="8" name="Text Placeholder 3"/>
            <p:cNvSpPr txBox="1">
              <a:spLocks/>
            </p:cNvSpPr>
            <p:nvPr/>
          </p:nvSpPr>
          <p:spPr>
            <a:xfrm>
              <a:off x="2253890" y="2557829"/>
              <a:ext cx="4608512" cy="276687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endParaRPr lang="ko-KR" altLang="en-US" sz="14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" name="Title 4"/>
            <p:cNvSpPr txBox="1">
              <a:spLocks/>
            </p:cNvSpPr>
            <p:nvPr/>
          </p:nvSpPr>
          <p:spPr>
            <a:xfrm>
              <a:off x="2253890" y="2008261"/>
              <a:ext cx="4608512" cy="542078"/>
            </a:xfrm>
            <a:prstGeom prst="rect">
              <a:avLst/>
            </a:prstGeom>
          </p:spPr>
          <p:txBody>
            <a:bodyPr anchor="ctr"/>
            <a:lstStyle>
              <a:lvl1pPr algn="l" defTabSz="914400" rtl="0" eaLnBrk="1" latinLnBrk="1" hangingPunct="1">
                <a:spcBef>
                  <a:spcPct val="0"/>
                </a:spcBef>
                <a:buNone/>
                <a:defRPr sz="3600" b="1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+mj-ea"/>
                  <a:cs typeface="Arial" pitchFamily="34" charset="0"/>
                </a:defRPr>
              </a:lvl1pPr>
            </a:lstStyle>
            <a:p>
              <a:pPr algn="ctr"/>
              <a:endParaRPr lang="ko-KR" altLang="en-US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51520" y="1980486"/>
            <a:ext cx="7200800" cy="553998"/>
            <a:chOff x="3714846" y="1907397"/>
            <a:chExt cx="4581091" cy="464418"/>
          </a:xfrm>
        </p:grpSpPr>
        <p:sp>
          <p:nvSpPr>
            <p:cNvPr id="12" name="TextBox 11"/>
            <p:cNvSpPr txBox="1"/>
            <p:nvPr/>
          </p:nvSpPr>
          <p:spPr>
            <a:xfrm>
              <a:off x="3766375" y="1907397"/>
              <a:ext cx="4529562" cy="4644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endParaRPr lang="en-US" sz="1200" dirty="0"/>
            </a:p>
            <a:p>
              <a:pPr algn="ctr"/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 Placeholder 13"/>
            <p:cNvSpPr txBox="1">
              <a:spLocks/>
            </p:cNvSpPr>
            <p:nvPr/>
          </p:nvSpPr>
          <p:spPr>
            <a:xfrm>
              <a:off x="3714846" y="1907397"/>
              <a:ext cx="4529562" cy="304313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2800" dirty="0">
                  <a:solidFill>
                    <a:schemeClr val="bg1"/>
                  </a:solidFill>
                </a:rPr>
                <a:t>PERATURAN </a:t>
              </a:r>
              <a:r>
                <a:rPr lang="en-US" altLang="ko-KR" sz="2800" dirty="0" smtClean="0">
                  <a:solidFill>
                    <a:schemeClr val="bg1"/>
                  </a:solidFill>
                </a:rPr>
                <a:t>BUPATI </a:t>
              </a:r>
              <a:r>
                <a:rPr lang="en-US" altLang="ko-KR" sz="2800" dirty="0">
                  <a:solidFill>
                    <a:schemeClr val="bg1"/>
                  </a:solidFill>
                </a:rPr>
                <a:t>DEMAK NO 81 TAHUN 2019 </a:t>
              </a:r>
              <a:endParaRPr lang="ko-KR" altLang="en-US" sz="2800" dirty="0">
                <a:solidFill>
                  <a:schemeClr val="bg1"/>
                </a:solidFill>
              </a:endParaRPr>
            </a:p>
            <a:p>
              <a:pPr marL="0" indent="0">
                <a:buNone/>
              </a:pPr>
              <a:r>
                <a:rPr lang="en-US" sz="1600" dirty="0">
                  <a:solidFill>
                    <a:schemeClr val="bg2">
                      <a:lumMod val="10000"/>
                    </a:schemeClr>
                  </a:solidFill>
                </a:rPr>
                <a:t>PEDOMAN PENANGANAN BENTURAN KEPENTINGAN </a:t>
              </a:r>
              <a:r>
                <a:rPr lang="en-US" sz="1600" dirty="0" smtClean="0">
                  <a:solidFill>
                    <a:schemeClr val="bg2">
                      <a:lumMod val="10000"/>
                    </a:schemeClr>
                  </a:solidFill>
                </a:rPr>
                <a:t>DI </a:t>
              </a:r>
              <a:r>
                <a:rPr lang="en-US" sz="1600" dirty="0">
                  <a:solidFill>
                    <a:schemeClr val="bg2">
                      <a:lumMod val="10000"/>
                    </a:schemeClr>
                  </a:solidFill>
                </a:rPr>
                <a:t>LINGKUNGAN PEMERINTAH KABUPATEN DEMAK </a:t>
              </a:r>
              <a:endParaRPr lang="en-US" altLang="ko-KR" sz="1600" dirty="0">
                <a:solidFill>
                  <a:schemeClr val="bg2">
                    <a:lumMod val="10000"/>
                  </a:schemeClr>
                </a:solidFill>
              </a:endParaRPr>
            </a:p>
            <a:p>
              <a:pPr marL="0" indent="0" algn="ctr">
                <a:buNone/>
              </a:pPr>
              <a:endParaRPr lang="ko-KR" altLang="en-US" sz="3000" b="1" dirty="0">
                <a:solidFill>
                  <a:schemeClr val="accent5"/>
                </a:solidFill>
                <a:latin typeface="+mj-lt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6357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411760" y="1851670"/>
            <a:ext cx="4529562" cy="2712068"/>
            <a:chOff x="3714846" y="1635646"/>
            <a:chExt cx="4529562" cy="2273533"/>
          </a:xfrm>
        </p:grpSpPr>
        <p:sp>
          <p:nvSpPr>
            <p:cNvPr id="6" name="TextBox 5"/>
            <p:cNvSpPr txBox="1"/>
            <p:nvPr/>
          </p:nvSpPr>
          <p:spPr>
            <a:xfrm>
              <a:off x="3714846" y="2283718"/>
              <a:ext cx="4529562" cy="16254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endParaRPr lang="en-US" sz="1200" dirty="0"/>
            </a:p>
            <a:p>
              <a:pPr>
                <a:lnSpc>
                  <a:spcPct val="150000"/>
                </a:lnSpc>
              </a:pPr>
              <a:r>
                <a:rPr lang="en-US" sz="1200" dirty="0" err="1">
                  <a:solidFill>
                    <a:srgbClr val="7030A0"/>
                  </a:solidFill>
                </a:rPr>
                <a:t>situasi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dimana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pejabat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atau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pegawai</a:t>
              </a:r>
              <a:r>
                <a:rPr lang="en-US" sz="1200" dirty="0">
                  <a:solidFill>
                    <a:srgbClr val="7030A0"/>
                  </a:solidFill>
                </a:rPr>
                <a:t> di </a:t>
              </a:r>
              <a:r>
                <a:rPr lang="en-US" sz="1200" dirty="0" err="1">
                  <a:solidFill>
                    <a:srgbClr val="7030A0"/>
                  </a:solidFill>
                </a:rPr>
                <a:t>Lingkungan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Pemerintah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Kabupaten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Demak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memiliki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atau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patut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diduga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memiliki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kepentingan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pribadi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terhadap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setiap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penggunaan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wewenang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dalam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kedudukan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atau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jabatannya</a:t>
              </a:r>
              <a:r>
                <a:rPr lang="en-US" sz="1200" dirty="0">
                  <a:solidFill>
                    <a:srgbClr val="7030A0"/>
                  </a:solidFill>
                </a:rPr>
                <a:t>, </a:t>
              </a:r>
              <a:r>
                <a:rPr lang="en-US" sz="1200" dirty="0" err="1">
                  <a:solidFill>
                    <a:srgbClr val="7030A0"/>
                  </a:solidFill>
                </a:rPr>
                <a:t>sehingga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dapat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mempengaruhi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kualitas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keputusan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dan</a:t>
              </a:r>
              <a:r>
                <a:rPr lang="en-US" sz="1200" dirty="0">
                  <a:solidFill>
                    <a:srgbClr val="7030A0"/>
                  </a:solidFill>
                </a:rPr>
                <a:t>/</a:t>
              </a:r>
              <a:r>
                <a:rPr lang="en-US" sz="1200" dirty="0" err="1">
                  <a:solidFill>
                    <a:srgbClr val="7030A0"/>
                  </a:solidFill>
                </a:rPr>
                <a:t>atau</a:t>
              </a:r>
              <a:r>
                <a:rPr lang="en-US" sz="1200" dirty="0">
                  <a:solidFill>
                    <a:srgbClr val="7030A0"/>
                  </a:solidFill>
                </a:rPr>
                <a:t> </a:t>
              </a:r>
              <a:r>
                <a:rPr lang="en-US" sz="1200" dirty="0" err="1">
                  <a:solidFill>
                    <a:srgbClr val="7030A0"/>
                  </a:solidFill>
                </a:rPr>
                <a:t>tindakannya</a:t>
              </a:r>
              <a:r>
                <a:rPr lang="en-US" sz="1200" dirty="0">
                  <a:solidFill>
                    <a:srgbClr val="7030A0"/>
                  </a:solidFill>
                </a:rPr>
                <a:t>. </a:t>
              </a:r>
              <a:endParaRPr lang="en-US" sz="1200" dirty="0" smtClean="0">
                <a:solidFill>
                  <a:srgbClr val="7030A0"/>
                </a:solidFill>
              </a:endParaRPr>
            </a:p>
            <a:p>
              <a:pPr algn="ctr"/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" name="Text Placeholder 13"/>
            <p:cNvSpPr txBox="1">
              <a:spLocks/>
            </p:cNvSpPr>
            <p:nvPr/>
          </p:nvSpPr>
          <p:spPr>
            <a:xfrm>
              <a:off x="3714846" y="1635646"/>
              <a:ext cx="4529562" cy="576064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3000" b="1" dirty="0" smtClean="0">
                  <a:solidFill>
                    <a:schemeClr val="accent5"/>
                  </a:solidFill>
                  <a:latin typeface="+mj-lt"/>
                  <a:cs typeface="Arial" pitchFamily="34" charset="0"/>
                </a:rPr>
                <a:t>BENTURAN KEPENTINGAN</a:t>
              </a:r>
              <a:endParaRPr lang="ko-KR" altLang="en-US" sz="3000" b="1" dirty="0">
                <a:solidFill>
                  <a:schemeClr val="accent5"/>
                </a:solidFill>
                <a:latin typeface="+mj-lt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804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1245224"/>
            <a:ext cx="1800200" cy="1200329"/>
          </a:xfrm>
          <a:prstGeom prst="rect">
            <a:avLst/>
          </a:prstGeom>
          <a:solidFill>
            <a:srgbClr val="F4BD2D"/>
          </a:solidFill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chemeClr val="bg1">
                    <a:lumMod val="95000"/>
                  </a:schemeClr>
                </a:solidFill>
              </a:rPr>
              <a:t>PERATURAN BUPATI DEMAK NO 81 TAHUN 2019 </a:t>
            </a:r>
            <a:endParaRPr lang="ko-KR" alt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Pentagon 3"/>
          <p:cNvSpPr/>
          <p:nvPr/>
        </p:nvSpPr>
        <p:spPr>
          <a:xfrm>
            <a:off x="2123728" y="1290002"/>
            <a:ext cx="2124296" cy="1152128"/>
          </a:xfrm>
          <a:prstGeom prst="homePlate">
            <a:avLst>
              <a:gd name="adj" fmla="val 5491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 err="1" smtClean="0"/>
              <a:t>Pedoman</a:t>
            </a:r>
            <a:endParaRPr lang="en-US" sz="1400" dirty="0" smtClean="0"/>
          </a:p>
          <a:p>
            <a:pPr algn="ctr"/>
            <a:r>
              <a:rPr lang="en-US" sz="1400" dirty="0" smtClean="0"/>
              <a:t> </a:t>
            </a:r>
            <a:r>
              <a:rPr lang="en-US" sz="1400" dirty="0" err="1"/>
              <a:t>Penanganan</a:t>
            </a:r>
            <a:r>
              <a:rPr lang="en-US" sz="1400" dirty="0"/>
              <a:t> </a:t>
            </a:r>
            <a:endParaRPr lang="en-US" sz="1400" dirty="0" smtClean="0"/>
          </a:p>
          <a:p>
            <a:pPr algn="ctr"/>
            <a:r>
              <a:rPr lang="en-US" sz="1400" dirty="0" err="1" smtClean="0"/>
              <a:t>Benturan</a:t>
            </a:r>
            <a:r>
              <a:rPr lang="en-US" sz="1400" dirty="0" smtClean="0"/>
              <a:t> </a:t>
            </a:r>
          </a:p>
          <a:p>
            <a:pPr algn="ctr"/>
            <a:r>
              <a:rPr lang="en-US" sz="1400" dirty="0" err="1" smtClean="0"/>
              <a:t>Kepentingan</a:t>
            </a:r>
            <a:endParaRPr lang="ko-KR" alt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4248024" y="1282896"/>
            <a:ext cx="4343885" cy="1107996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 err="1" smtClean="0"/>
              <a:t>dijadikan</a:t>
            </a:r>
            <a:r>
              <a:rPr lang="en-US" sz="1200" dirty="0" smtClean="0"/>
              <a:t> </a:t>
            </a:r>
            <a:r>
              <a:rPr lang="en-US" sz="1200" dirty="0" err="1"/>
              <a:t>acuan</a:t>
            </a:r>
            <a:r>
              <a:rPr lang="en-US" sz="1200" dirty="0"/>
              <a:t> </a:t>
            </a:r>
            <a:r>
              <a:rPr lang="en-US" sz="1200" dirty="0" err="1"/>
              <a:t>bagi</a:t>
            </a:r>
            <a:r>
              <a:rPr lang="en-US" sz="1200" dirty="0"/>
              <a:t> </a:t>
            </a:r>
            <a:r>
              <a:rPr lang="en-US" sz="1200" dirty="0" err="1"/>
              <a:t>Pejabat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Pegawai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 smtClean="0"/>
              <a:t>mencegah</a:t>
            </a:r>
            <a:r>
              <a:rPr lang="en-US" sz="1200" dirty="0" smtClean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mengatasi</a:t>
            </a:r>
            <a:r>
              <a:rPr lang="en-US" sz="1200" dirty="0"/>
              <a:t> </a:t>
            </a:r>
            <a:r>
              <a:rPr lang="en-US" sz="1200" dirty="0" err="1"/>
              <a:t>benturan</a:t>
            </a:r>
            <a:r>
              <a:rPr lang="en-US" sz="1200" dirty="0"/>
              <a:t> </a:t>
            </a:r>
            <a:r>
              <a:rPr lang="en-US" sz="1200" dirty="0" err="1"/>
              <a:t>kepentingan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pelaksanaan</a:t>
            </a:r>
            <a:r>
              <a:rPr lang="en-US" sz="1200" dirty="0"/>
              <a:t> </a:t>
            </a:r>
            <a:endParaRPr lang="en-US" sz="1200" dirty="0" smtClean="0"/>
          </a:p>
          <a:p>
            <a:pPr>
              <a:lnSpc>
                <a:spcPct val="150000"/>
              </a:lnSpc>
            </a:pPr>
            <a:r>
              <a:rPr lang="en-US" sz="1200" dirty="0" err="1" smtClean="0"/>
              <a:t>tugas</a:t>
            </a:r>
            <a:r>
              <a:rPr lang="en-US" sz="1200" dirty="0" smtClean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fungsinya</a:t>
            </a:r>
            <a:r>
              <a:rPr lang="en-US" sz="1200" dirty="0"/>
              <a:t> </a:t>
            </a:r>
            <a:endParaRPr lang="en-US" sz="1200" dirty="0">
              <a:solidFill>
                <a:srgbClr val="7030A0"/>
              </a:solidFill>
            </a:endParaRPr>
          </a:p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51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892480" cy="884466"/>
          </a:xfrm>
        </p:spPr>
        <p:txBody>
          <a:bodyPr/>
          <a:lstStyle/>
          <a:p>
            <a:r>
              <a:rPr lang="en-US" altLang="ko-KR" sz="2600" dirty="0" err="1" smtClean="0">
                <a:solidFill>
                  <a:schemeClr val="accent5"/>
                </a:solidFill>
              </a:rPr>
              <a:t>Tujuan</a:t>
            </a:r>
            <a:r>
              <a:rPr lang="en-US" altLang="ko-KR" sz="2600" dirty="0" smtClean="0">
                <a:solidFill>
                  <a:schemeClr val="accent5"/>
                </a:solidFill>
              </a:rPr>
              <a:t> </a:t>
            </a:r>
            <a:r>
              <a:rPr lang="en-US" altLang="ko-KR" sz="2600" dirty="0" err="1" smtClean="0">
                <a:solidFill>
                  <a:schemeClr val="bg2">
                    <a:lumMod val="10000"/>
                  </a:schemeClr>
                </a:solidFill>
              </a:rPr>
              <a:t>Pedoman</a:t>
            </a:r>
            <a:r>
              <a:rPr lang="en-US" altLang="ko-KR" sz="2600" dirty="0" smtClean="0"/>
              <a:t> </a:t>
            </a:r>
            <a:r>
              <a:rPr lang="en-US" altLang="ko-KR" sz="2600" dirty="0" err="1" smtClean="0"/>
              <a:t>Penanganan</a:t>
            </a:r>
            <a:r>
              <a:rPr lang="en-US" altLang="ko-KR" sz="2600" dirty="0" smtClean="0"/>
              <a:t> </a:t>
            </a:r>
            <a:r>
              <a:rPr lang="en-US" altLang="ko-KR" sz="2600" dirty="0" err="1" smtClean="0"/>
              <a:t>Benturan</a:t>
            </a:r>
            <a:r>
              <a:rPr lang="en-US" altLang="ko-KR" sz="2600" dirty="0" smtClean="0"/>
              <a:t> </a:t>
            </a:r>
            <a:r>
              <a:rPr lang="en-US" altLang="ko-KR" sz="2600" dirty="0" err="1" smtClean="0"/>
              <a:t>Kepentingan</a:t>
            </a:r>
            <a:endParaRPr lang="ko-KR" altLang="en-US" sz="2600" dirty="0"/>
          </a:p>
        </p:txBody>
      </p:sp>
      <p:sp>
        <p:nvSpPr>
          <p:cNvPr id="49" name="Pentagon 48"/>
          <p:cNvSpPr/>
          <p:nvPr/>
        </p:nvSpPr>
        <p:spPr>
          <a:xfrm>
            <a:off x="2079428" y="1209498"/>
            <a:ext cx="1116184" cy="576000"/>
          </a:xfrm>
          <a:prstGeom prst="homePlate">
            <a:avLst>
              <a:gd name="adj" fmla="val 5491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4" name="Rectangle 2"/>
          <p:cNvSpPr/>
          <p:nvPr/>
        </p:nvSpPr>
        <p:spPr>
          <a:xfrm>
            <a:off x="2974842" y="1209498"/>
            <a:ext cx="5629158" cy="576000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161101" y="1288494"/>
            <a:ext cx="604639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01</a:t>
            </a:r>
          </a:p>
        </p:txBody>
      </p:sp>
      <p:sp>
        <p:nvSpPr>
          <p:cNvPr id="61" name="TextBox 12"/>
          <p:cNvSpPr txBox="1"/>
          <p:nvPr/>
        </p:nvSpPr>
        <p:spPr bwMode="auto">
          <a:xfrm>
            <a:off x="3275856" y="1020673"/>
            <a:ext cx="5400600" cy="83099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/>
          </a:p>
          <a:p>
            <a:r>
              <a:rPr lang="en-US" sz="1200" dirty="0" err="1"/>
              <a:t>menciptakan</a:t>
            </a:r>
            <a:r>
              <a:rPr lang="en-US" sz="1200" dirty="0"/>
              <a:t> </a:t>
            </a:r>
            <a:r>
              <a:rPr lang="en-US" sz="1200" dirty="0" err="1"/>
              <a:t>budaya</a:t>
            </a:r>
            <a:r>
              <a:rPr lang="en-US" sz="1200" dirty="0"/>
              <a:t> </a:t>
            </a:r>
            <a:r>
              <a:rPr lang="en-US" sz="1200" dirty="0" err="1"/>
              <a:t>kerja</a:t>
            </a:r>
            <a:r>
              <a:rPr lang="en-US" sz="1200" dirty="0"/>
              <a:t> yang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mengenal</a:t>
            </a:r>
            <a:r>
              <a:rPr lang="en-US" sz="1200" dirty="0"/>
              <a:t>, </a:t>
            </a:r>
            <a:r>
              <a:rPr lang="en-US" sz="1200" dirty="0" err="1"/>
              <a:t>mencegah</a:t>
            </a:r>
            <a:r>
              <a:rPr lang="en-US" sz="1200" dirty="0"/>
              <a:t>,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mengatasi</a:t>
            </a:r>
            <a:r>
              <a:rPr lang="en-US" sz="1200" dirty="0"/>
              <a:t> </a:t>
            </a:r>
            <a:r>
              <a:rPr lang="en-US" sz="1200" dirty="0" err="1"/>
              <a:t>situasi-situasi</a:t>
            </a:r>
            <a:r>
              <a:rPr lang="en-US" sz="1200" dirty="0"/>
              <a:t> </a:t>
            </a:r>
            <a:r>
              <a:rPr lang="en-US" sz="1200" dirty="0" err="1"/>
              <a:t>benturan</a:t>
            </a:r>
            <a:r>
              <a:rPr lang="en-US" sz="1200" dirty="0"/>
              <a:t> </a:t>
            </a:r>
            <a:r>
              <a:rPr lang="en-US" sz="1200" dirty="0" err="1"/>
              <a:t>kepentingan</a:t>
            </a:r>
            <a:r>
              <a:rPr lang="en-US" sz="1200" dirty="0"/>
              <a:t>; </a:t>
            </a:r>
          </a:p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8" name="Pentagon 107"/>
          <p:cNvSpPr/>
          <p:nvPr/>
        </p:nvSpPr>
        <p:spPr>
          <a:xfrm>
            <a:off x="2079428" y="1907374"/>
            <a:ext cx="1116184" cy="576000"/>
          </a:xfrm>
          <a:prstGeom prst="homePlate">
            <a:avLst>
              <a:gd name="adj" fmla="val 549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9" name="Rectangle 2"/>
          <p:cNvSpPr/>
          <p:nvPr/>
        </p:nvSpPr>
        <p:spPr>
          <a:xfrm>
            <a:off x="2974842" y="1907374"/>
            <a:ext cx="5629158" cy="576000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0" name="TextBox 109"/>
          <p:cNvSpPr txBox="1"/>
          <p:nvPr/>
        </p:nvSpPr>
        <p:spPr>
          <a:xfrm>
            <a:off x="2161101" y="1986370"/>
            <a:ext cx="604639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02</a:t>
            </a:r>
          </a:p>
        </p:txBody>
      </p:sp>
      <p:sp>
        <p:nvSpPr>
          <p:cNvPr id="113" name="TextBox 12"/>
          <p:cNvSpPr txBox="1"/>
          <p:nvPr/>
        </p:nvSpPr>
        <p:spPr bwMode="auto">
          <a:xfrm>
            <a:off x="3275856" y="1851670"/>
            <a:ext cx="5328144" cy="46166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/>
          </a:p>
          <a:p>
            <a:r>
              <a:rPr lang="sv-SE" sz="1200" dirty="0"/>
              <a:t>meningkatkan pelayanan publik dan mencegah terjadinya kerugian negara; </a:t>
            </a:r>
          </a:p>
        </p:txBody>
      </p:sp>
      <p:sp>
        <p:nvSpPr>
          <p:cNvPr id="115" name="Pentagon 114"/>
          <p:cNvSpPr/>
          <p:nvPr/>
        </p:nvSpPr>
        <p:spPr>
          <a:xfrm>
            <a:off x="2079428" y="2605250"/>
            <a:ext cx="1116184" cy="576000"/>
          </a:xfrm>
          <a:prstGeom prst="homePlate">
            <a:avLst>
              <a:gd name="adj" fmla="val 5491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6" name="Rectangle 2"/>
          <p:cNvSpPr/>
          <p:nvPr/>
        </p:nvSpPr>
        <p:spPr>
          <a:xfrm>
            <a:off x="2974842" y="2605250"/>
            <a:ext cx="5629158" cy="576000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2161101" y="2684246"/>
            <a:ext cx="604639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03</a:t>
            </a:r>
          </a:p>
        </p:txBody>
      </p:sp>
      <p:sp>
        <p:nvSpPr>
          <p:cNvPr id="120" name="TextBox 12"/>
          <p:cNvSpPr txBox="1"/>
          <p:nvPr/>
        </p:nvSpPr>
        <p:spPr bwMode="auto">
          <a:xfrm>
            <a:off x="3275856" y="2573491"/>
            <a:ext cx="4845318" cy="64633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/>
          </a:p>
          <a:p>
            <a:r>
              <a:rPr lang="en-US" sz="1200" dirty="0" err="1"/>
              <a:t>meningkatkan</a:t>
            </a:r>
            <a:r>
              <a:rPr lang="en-US" sz="1200" dirty="0"/>
              <a:t> </a:t>
            </a:r>
            <a:r>
              <a:rPr lang="en-US" sz="1200" dirty="0" err="1"/>
              <a:t>integritas</a:t>
            </a:r>
            <a:r>
              <a:rPr lang="en-US" sz="1200" dirty="0"/>
              <a:t>;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</a:p>
          <a:p>
            <a:pPr>
              <a:defRPr/>
            </a:pP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2" name="Pentagon 121"/>
          <p:cNvSpPr/>
          <p:nvPr/>
        </p:nvSpPr>
        <p:spPr>
          <a:xfrm>
            <a:off x="2079428" y="3303126"/>
            <a:ext cx="1116184" cy="576000"/>
          </a:xfrm>
          <a:prstGeom prst="homePlate">
            <a:avLst>
              <a:gd name="adj" fmla="val 5491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3" name="Rectangle 2"/>
          <p:cNvSpPr/>
          <p:nvPr/>
        </p:nvSpPr>
        <p:spPr>
          <a:xfrm>
            <a:off x="2974842" y="3303126"/>
            <a:ext cx="5629158" cy="576000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4" name="TextBox 123"/>
          <p:cNvSpPr txBox="1"/>
          <p:nvPr/>
        </p:nvSpPr>
        <p:spPr>
          <a:xfrm>
            <a:off x="2161101" y="3382122"/>
            <a:ext cx="604639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04</a:t>
            </a:r>
          </a:p>
        </p:txBody>
      </p:sp>
      <p:sp>
        <p:nvSpPr>
          <p:cNvPr id="127" name="TextBox 12"/>
          <p:cNvSpPr txBox="1"/>
          <p:nvPr/>
        </p:nvSpPr>
        <p:spPr bwMode="auto">
          <a:xfrm>
            <a:off x="3275856" y="3219822"/>
            <a:ext cx="5184576" cy="46166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/>
          </a:p>
          <a:p>
            <a:r>
              <a:rPr lang="en-US" sz="1200" dirty="0" err="1"/>
              <a:t>meningkatkan</a:t>
            </a:r>
            <a:r>
              <a:rPr lang="en-US" sz="1200" dirty="0"/>
              <a:t> </a:t>
            </a:r>
            <a:r>
              <a:rPr lang="en-US" sz="1200" dirty="0" err="1"/>
              <a:t>pelaksanaan</a:t>
            </a:r>
            <a:r>
              <a:rPr lang="en-US" sz="1200" dirty="0"/>
              <a:t> </a:t>
            </a:r>
            <a:r>
              <a:rPr lang="en-US" sz="1200" dirty="0" err="1"/>
              <a:t>pemerintahan</a:t>
            </a:r>
            <a:r>
              <a:rPr lang="en-US" sz="1200" dirty="0"/>
              <a:t> yang </a:t>
            </a:r>
            <a:r>
              <a:rPr lang="en-US" sz="1200" dirty="0" err="1"/>
              <a:t>bersih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berwibawa</a:t>
            </a:r>
            <a:r>
              <a:rPr lang="en-US" sz="1200" dirty="0"/>
              <a:t>. 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161101" y="4079996"/>
            <a:ext cx="604639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32192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/>
          <a:p>
            <a:r>
              <a:rPr lang="en-US" altLang="ko-KR" dirty="0" err="1" smtClean="0"/>
              <a:t>Bentuk</a:t>
            </a:r>
            <a:r>
              <a:rPr lang="en-US" altLang="ko-KR" dirty="0" smtClean="0"/>
              <a:t> </a:t>
            </a:r>
            <a:r>
              <a:rPr lang="en-US" altLang="ko-KR" dirty="0" err="1" smtClean="0">
                <a:solidFill>
                  <a:schemeClr val="accent5"/>
                </a:solidFill>
              </a:rPr>
              <a:t>Benturan</a:t>
            </a:r>
            <a:r>
              <a:rPr lang="en-US" altLang="ko-KR" dirty="0" smtClean="0">
                <a:solidFill>
                  <a:schemeClr val="accent5"/>
                </a:solidFill>
              </a:rPr>
              <a:t> </a:t>
            </a:r>
            <a:r>
              <a:rPr lang="en-US" altLang="ko-KR" dirty="0" err="1" smtClean="0">
                <a:solidFill>
                  <a:schemeClr val="accent5"/>
                </a:solidFill>
              </a:rPr>
              <a:t>Kepentingan</a:t>
            </a:r>
            <a:endParaRPr lang="ko-KR" altLang="en-US" dirty="0">
              <a:solidFill>
                <a:schemeClr val="accent5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2008" y="1294522"/>
            <a:ext cx="2591840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it-IT" sz="1200" dirty="0" smtClean="0">
                <a:solidFill>
                  <a:schemeClr val="bg1"/>
                </a:solidFill>
              </a:rPr>
              <a:t>Pejabat </a:t>
            </a:r>
            <a:r>
              <a:rPr lang="it-IT" sz="1200" dirty="0">
                <a:solidFill>
                  <a:schemeClr val="bg1"/>
                </a:solidFill>
              </a:rPr>
              <a:t>atau Pegawai menerima </a:t>
            </a:r>
            <a:endParaRPr lang="it-IT" sz="1200" dirty="0" smtClean="0">
              <a:solidFill>
                <a:schemeClr val="bg1"/>
              </a:solidFill>
            </a:endParaRPr>
          </a:p>
          <a:p>
            <a:r>
              <a:rPr lang="it-IT" sz="1200" dirty="0" smtClean="0">
                <a:solidFill>
                  <a:schemeClr val="bg1"/>
                </a:solidFill>
              </a:rPr>
              <a:t>gratifikasi </a:t>
            </a:r>
            <a:endParaRPr lang="it-IT" sz="1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2008" y="1857796"/>
            <a:ext cx="2591840" cy="646331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chemeClr val="bg1"/>
                </a:solidFill>
              </a:rPr>
              <a:t>Pejabat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atau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Pegawai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menggunakan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aset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jabatan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untuk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kepentingan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pribadi</a:t>
            </a:r>
            <a:r>
              <a:rPr lang="en-US" sz="1200" dirty="0">
                <a:solidFill>
                  <a:schemeClr val="bg1"/>
                </a:solidFill>
              </a:rPr>
              <a:t>/</a:t>
            </a:r>
            <a:r>
              <a:rPr lang="en-US" sz="1200" dirty="0" err="1">
                <a:solidFill>
                  <a:schemeClr val="bg1"/>
                </a:solidFill>
              </a:rPr>
              <a:t>golongan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0" y="1277347"/>
            <a:ext cx="3096344" cy="646331"/>
          </a:xfrm>
          <a:prstGeom prst="rect">
            <a:avLst/>
          </a:prstGeom>
          <a:solidFill>
            <a:srgbClr val="F07624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P</a:t>
            </a:r>
            <a:r>
              <a:rPr lang="en-US" sz="1200" dirty="0" smtClean="0"/>
              <a:t>roses </a:t>
            </a:r>
            <a:r>
              <a:rPr lang="en-US" sz="1200" dirty="0" err="1"/>
              <a:t>pengawasan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mengikuti</a:t>
            </a:r>
            <a:r>
              <a:rPr lang="en-US" sz="1200" dirty="0"/>
              <a:t> </a:t>
            </a:r>
            <a:r>
              <a:rPr lang="en-US" sz="1200" dirty="0" err="1"/>
              <a:t>prosedur</a:t>
            </a:r>
            <a:r>
              <a:rPr lang="en-US" sz="1200" dirty="0"/>
              <a:t> </a:t>
            </a:r>
            <a:r>
              <a:rPr lang="en-US" sz="1200" dirty="0" err="1"/>
              <a:t>karena</a:t>
            </a:r>
            <a:r>
              <a:rPr lang="en-US" sz="1200" dirty="0"/>
              <a:t> </a:t>
            </a:r>
            <a:r>
              <a:rPr lang="en-US" sz="1200" dirty="0" err="1"/>
              <a:t>adanya</a:t>
            </a:r>
            <a:r>
              <a:rPr lang="en-US" sz="1200" dirty="0"/>
              <a:t> </a:t>
            </a:r>
            <a:r>
              <a:rPr lang="en-US" sz="1200" dirty="0" err="1"/>
              <a:t>pengaruh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harapan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pihak</a:t>
            </a:r>
            <a:r>
              <a:rPr lang="en-US" sz="1200" dirty="0"/>
              <a:t> yang </a:t>
            </a:r>
            <a:r>
              <a:rPr lang="en-US" sz="1200" dirty="0" err="1"/>
              <a:t>diawasi</a:t>
            </a:r>
            <a:r>
              <a:rPr lang="en-US" sz="1200" dirty="0"/>
              <a:t>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1520" y="1294522"/>
            <a:ext cx="288480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1</a:t>
            </a:r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1520" y="1857796"/>
            <a:ext cx="288480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</a:t>
            </a:r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1519" y="2545000"/>
            <a:ext cx="288480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3</a:t>
            </a:r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12008" y="2573491"/>
            <a:ext cx="2591840" cy="646331"/>
          </a:xfrm>
          <a:prstGeom prst="rect">
            <a:avLst/>
          </a:prstGeom>
          <a:solidFill>
            <a:srgbClr val="1ED4DE"/>
          </a:solidFill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Pejabat</a:t>
            </a:r>
            <a:r>
              <a:rPr lang="en-US" sz="1200" dirty="0" smtClean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Pegawai</a:t>
            </a:r>
            <a:r>
              <a:rPr lang="en-US" sz="1200" dirty="0"/>
              <a:t> </a:t>
            </a:r>
            <a:r>
              <a:rPr lang="en-US" sz="1200" dirty="0" err="1"/>
              <a:t>menggunakan</a:t>
            </a:r>
            <a:r>
              <a:rPr lang="en-US" sz="1200" dirty="0"/>
              <a:t> </a:t>
            </a:r>
            <a:r>
              <a:rPr lang="en-US" sz="1200" dirty="0" err="1"/>
              <a:t>informasi</a:t>
            </a:r>
            <a:r>
              <a:rPr lang="en-US" sz="1200" dirty="0"/>
              <a:t> </a:t>
            </a:r>
            <a:r>
              <a:rPr lang="en-US" sz="1200" dirty="0" err="1"/>
              <a:t>rahasia</a:t>
            </a:r>
            <a:r>
              <a:rPr lang="en-US" sz="1200" dirty="0"/>
              <a:t> </a:t>
            </a:r>
            <a:r>
              <a:rPr lang="en-US" sz="1200" dirty="0" err="1"/>
              <a:t>jabatan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endParaRPr lang="en-US" sz="1200" dirty="0" smtClean="0"/>
          </a:p>
          <a:p>
            <a:r>
              <a:rPr lang="en-US" sz="1200" dirty="0" err="1" smtClean="0"/>
              <a:t>kepentingan</a:t>
            </a:r>
            <a:r>
              <a:rPr lang="en-US" sz="1200" dirty="0" smtClean="0"/>
              <a:t> </a:t>
            </a:r>
            <a:r>
              <a:rPr lang="en-US" sz="1200" dirty="0" err="1"/>
              <a:t>pribadi</a:t>
            </a:r>
            <a:r>
              <a:rPr lang="en-US" sz="1200" dirty="0"/>
              <a:t>/</a:t>
            </a:r>
            <a:r>
              <a:rPr lang="en-US" sz="1200" dirty="0" err="1"/>
              <a:t>golongan</a:t>
            </a:r>
            <a:r>
              <a:rPr lang="en-US" sz="1200" dirty="0"/>
              <a:t>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77367" y="3293571"/>
            <a:ext cx="2626481" cy="646331"/>
          </a:xfrm>
          <a:prstGeom prst="rect">
            <a:avLst/>
          </a:prstGeom>
          <a:solidFill>
            <a:srgbClr val="1ED4DE"/>
          </a:solidFill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M</a:t>
            </a:r>
            <a:r>
              <a:rPr lang="en-US" sz="1200" dirty="0" err="1" smtClean="0"/>
              <a:t>emberikan</a:t>
            </a:r>
            <a:r>
              <a:rPr lang="en-US" sz="1200" dirty="0" smtClean="0"/>
              <a:t> </a:t>
            </a:r>
            <a:r>
              <a:rPr lang="en-US" sz="1200" dirty="0" err="1"/>
              <a:t>akses</a:t>
            </a:r>
            <a:r>
              <a:rPr lang="en-US" sz="1200" dirty="0"/>
              <a:t> </a:t>
            </a:r>
            <a:r>
              <a:rPr lang="en-US" sz="1200" dirty="0" err="1"/>
              <a:t>khusus</a:t>
            </a:r>
            <a:r>
              <a:rPr lang="en-US" sz="1200" dirty="0"/>
              <a:t> </a:t>
            </a:r>
            <a:r>
              <a:rPr lang="en-US" sz="1200" dirty="0" err="1"/>
              <a:t>kepada</a:t>
            </a:r>
            <a:r>
              <a:rPr lang="en-US" sz="1200" dirty="0"/>
              <a:t> </a:t>
            </a:r>
            <a:r>
              <a:rPr lang="en-US" sz="1200" dirty="0" err="1"/>
              <a:t>pihak</a:t>
            </a:r>
            <a:r>
              <a:rPr lang="en-US" sz="1200" dirty="0"/>
              <a:t> </a:t>
            </a:r>
            <a:r>
              <a:rPr lang="en-US" sz="1200" dirty="0" err="1"/>
              <a:t>tertentu</a:t>
            </a:r>
            <a:r>
              <a:rPr lang="en-US" sz="1200" dirty="0"/>
              <a:t> </a:t>
            </a:r>
            <a:r>
              <a:rPr lang="en-US" sz="1200" dirty="0" err="1"/>
              <a:t>tanpa</a:t>
            </a:r>
            <a:r>
              <a:rPr lang="en-US" sz="1200" dirty="0"/>
              <a:t> </a:t>
            </a:r>
            <a:r>
              <a:rPr lang="en-US" sz="1200" dirty="0" err="1"/>
              <a:t>mengikuti</a:t>
            </a:r>
            <a:r>
              <a:rPr lang="en-US" sz="1200" dirty="0"/>
              <a:t> </a:t>
            </a:r>
            <a:r>
              <a:rPr lang="en-US" sz="1200" dirty="0" err="1"/>
              <a:t>prosedur</a:t>
            </a:r>
            <a:r>
              <a:rPr lang="en-US" sz="1200" dirty="0"/>
              <a:t> yang </a:t>
            </a:r>
            <a:r>
              <a:rPr lang="en-US" sz="1200" dirty="0" err="1"/>
              <a:t>seharusnya</a:t>
            </a:r>
            <a:r>
              <a:rPr lang="en-US" sz="1200" dirty="0"/>
              <a:t>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37704" y="3296700"/>
            <a:ext cx="288480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</a:t>
            </a:r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49967" y="1283845"/>
            <a:ext cx="288480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</a:t>
            </a:r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253804" y="2049775"/>
            <a:ext cx="288480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</a:t>
            </a:r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572000" y="1965517"/>
            <a:ext cx="3096344" cy="646331"/>
          </a:xfrm>
          <a:prstGeom prst="rect">
            <a:avLst/>
          </a:prstGeom>
          <a:solidFill>
            <a:srgbClr val="F07624"/>
          </a:solidFill>
        </p:spPr>
        <p:txBody>
          <a:bodyPr wrap="square" rtlCol="0">
            <a:spAutoFit/>
          </a:bodyPr>
          <a:lstStyle/>
          <a:p>
            <a:r>
              <a:rPr lang="en-US" sz="1200" dirty="0" err="1"/>
              <a:t>K</a:t>
            </a:r>
            <a:r>
              <a:rPr lang="en-US" sz="1200" dirty="0" err="1" smtClean="0"/>
              <a:t>ewenangan</a:t>
            </a:r>
            <a:r>
              <a:rPr lang="en-US" sz="1200" dirty="0" smtClean="0"/>
              <a:t> </a:t>
            </a:r>
            <a:r>
              <a:rPr lang="en-US" sz="1200" dirty="0" err="1"/>
              <a:t>penilaian</a:t>
            </a:r>
            <a:r>
              <a:rPr lang="en-US" sz="1200" dirty="0"/>
              <a:t> </a:t>
            </a:r>
            <a:r>
              <a:rPr lang="en-US" sz="1200" dirty="0" err="1"/>
              <a:t>suatu</a:t>
            </a:r>
            <a:r>
              <a:rPr lang="en-US" sz="1200" dirty="0"/>
              <a:t> </a:t>
            </a:r>
            <a:r>
              <a:rPr lang="en-US" sz="1200" dirty="0" err="1"/>
              <a:t>obyek</a:t>
            </a:r>
            <a:r>
              <a:rPr lang="en-US" sz="1200" dirty="0"/>
              <a:t> </a:t>
            </a:r>
            <a:r>
              <a:rPr lang="en-US" sz="1200" dirty="0" err="1"/>
              <a:t>kualifikasi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obyek</a:t>
            </a:r>
            <a:r>
              <a:rPr lang="en-US" sz="1200" dirty="0"/>
              <a:t> </a:t>
            </a:r>
            <a:r>
              <a:rPr lang="en-US" sz="1200" dirty="0" err="1"/>
              <a:t>tersebut</a:t>
            </a:r>
            <a:r>
              <a:rPr lang="en-US" sz="1200" dirty="0"/>
              <a:t> </a:t>
            </a:r>
            <a:r>
              <a:rPr lang="en-US" sz="1200" dirty="0" err="1"/>
              <a:t>merupakan</a:t>
            </a:r>
            <a:r>
              <a:rPr lang="en-US" sz="1200" dirty="0"/>
              <a:t> </a:t>
            </a:r>
            <a:r>
              <a:rPr lang="en-US" sz="1200" dirty="0" err="1"/>
              <a:t>hasil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si</a:t>
            </a:r>
            <a:r>
              <a:rPr lang="en-US" sz="1200" dirty="0"/>
              <a:t> </a:t>
            </a:r>
            <a:r>
              <a:rPr lang="en-US" sz="1200" dirty="0" err="1"/>
              <a:t>penilai</a:t>
            </a:r>
            <a:r>
              <a:rPr lang="en-US" sz="1200" dirty="0"/>
              <a:t>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83520" y="2717507"/>
            <a:ext cx="288480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7</a:t>
            </a:r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0" y="2717507"/>
            <a:ext cx="3096344" cy="461665"/>
          </a:xfrm>
          <a:prstGeom prst="rect">
            <a:avLst/>
          </a:prstGeom>
          <a:solidFill>
            <a:srgbClr val="F4BD2D"/>
          </a:solidFill>
        </p:spPr>
        <p:txBody>
          <a:bodyPr wrap="square" rtlCol="0">
            <a:spAutoFit/>
          </a:bodyPr>
          <a:lstStyle/>
          <a:p>
            <a:r>
              <a:rPr lang="en-US" sz="1200" dirty="0" err="1"/>
              <a:t>P</a:t>
            </a:r>
            <a:r>
              <a:rPr lang="en-US" sz="1200" dirty="0" err="1" smtClean="0"/>
              <a:t>ejabat</a:t>
            </a:r>
            <a:r>
              <a:rPr lang="en-US" sz="1200" dirty="0" smtClean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pegawai</a:t>
            </a:r>
            <a:r>
              <a:rPr lang="en-US" sz="1200" dirty="0"/>
              <a:t> </a:t>
            </a:r>
            <a:r>
              <a:rPr lang="en-US" sz="1200" dirty="0" err="1"/>
              <a:t>menyalahgunakan</a:t>
            </a:r>
            <a:r>
              <a:rPr lang="en-US" sz="1200" dirty="0"/>
              <a:t> </a:t>
            </a:r>
            <a:r>
              <a:rPr lang="en-US" sz="1200" dirty="0" err="1"/>
              <a:t>jabatan</a:t>
            </a:r>
            <a:r>
              <a:rPr lang="en-US" sz="1200" dirty="0"/>
              <a:t>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83968" y="3292991"/>
            <a:ext cx="288480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</a:t>
            </a:r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0" y="3291697"/>
            <a:ext cx="3096344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Situasi</a:t>
            </a:r>
            <a:r>
              <a:rPr lang="en-US" sz="1200" dirty="0" smtClean="0"/>
              <a:t> </a:t>
            </a:r>
            <a:r>
              <a:rPr lang="en-US" sz="1200" dirty="0" err="1"/>
              <a:t>dimana</a:t>
            </a:r>
            <a:r>
              <a:rPr lang="en-US" sz="1200" dirty="0"/>
              <a:t> </a:t>
            </a:r>
            <a:r>
              <a:rPr lang="en-US" sz="1200" dirty="0" err="1"/>
              <a:t>pejabat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pegawai</a:t>
            </a:r>
            <a:r>
              <a:rPr lang="en-US" sz="1200" dirty="0"/>
              <a:t> </a:t>
            </a:r>
            <a:r>
              <a:rPr lang="en-US" sz="1200" dirty="0" err="1"/>
              <a:t>bekerja</a:t>
            </a:r>
            <a:r>
              <a:rPr lang="en-US" sz="1200" dirty="0"/>
              <a:t> lain di </a:t>
            </a:r>
            <a:r>
              <a:rPr lang="en-US" sz="1200" dirty="0" err="1"/>
              <a:t>luar</a:t>
            </a:r>
            <a:r>
              <a:rPr lang="en-US" sz="1200" dirty="0"/>
              <a:t> </a:t>
            </a:r>
            <a:r>
              <a:rPr lang="en-US" sz="1200" dirty="0" err="1"/>
              <a:t>pekerjaan</a:t>
            </a:r>
            <a:r>
              <a:rPr lang="en-US" sz="1200" dirty="0"/>
              <a:t> </a:t>
            </a:r>
            <a:r>
              <a:rPr lang="en-US" sz="1200" dirty="0" err="1"/>
              <a:t>pokoknya</a:t>
            </a:r>
            <a:r>
              <a:rPr lang="en-US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2113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84466"/>
          </a:xfrm>
        </p:spPr>
        <p:txBody>
          <a:bodyPr/>
          <a:lstStyle/>
          <a:p>
            <a:r>
              <a:rPr lang="en-US" altLang="ko-KR" dirty="0" err="1" smtClean="0">
                <a:solidFill>
                  <a:srgbClr val="1C7DE1"/>
                </a:solidFill>
              </a:rPr>
              <a:t>Jenis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Benturan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Kepentingan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3260" y="1134994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accent2"/>
                </a:solidFill>
                <a:cs typeface="Arial" pitchFamily="34" charset="0"/>
              </a:rPr>
              <a:t>1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3260" y="1544644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accent3"/>
                </a:solidFill>
                <a:cs typeface="Arial" pitchFamily="34" charset="0"/>
              </a:rPr>
              <a:t>2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3260" y="1944754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accent4"/>
                </a:solidFill>
                <a:cs typeface="Arial" pitchFamily="34" charset="0"/>
              </a:rPr>
              <a:t>3</a:t>
            </a:r>
            <a:endParaRPr lang="ko-KR" altLang="en-US" sz="1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3260" y="2595818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5"/>
                </a:solidFill>
                <a:cs typeface="Arial" pitchFamily="34" charset="0"/>
              </a:rPr>
              <a:t>4</a:t>
            </a:r>
            <a:endParaRPr lang="ko-KR" altLang="en-US" sz="16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179265" y="1196550"/>
            <a:ext cx="2992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Kebijakan</a:t>
            </a:r>
            <a:r>
              <a:rPr lang="en-US" sz="1200" dirty="0" smtClean="0"/>
              <a:t> </a:t>
            </a:r>
            <a:r>
              <a:rPr lang="en-US" sz="1200" dirty="0"/>
              <a:t>yang </a:t>
            </a:r>
            <a:r>
              <a:rPr lang="en-US" sz="1200" dirty="0" err="1"/>
              <a:t>berpihak</a:t>
            </a:r>
            <a:r>
              <a:rPr lang="en-US" sz="1200" dirty="0"/>
              <a:t>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179265" y="1584674"/>
            <a:ext cx="3024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Pemberian</a:t>
            </a:r>
            <a:r>
              <a:rPr lang="en-US" sz="1200" dirty="0" smtClean="0"/>
              <a:t> </a:t>
            </a:r>
            <a:r>
              <a:rPr lang="en-US" sz="1200" dirty="0" err="1"/>
              <a:t>izin</a:t>
            </a:r>
            <a:r>
              <a:rPr lang="en-US" sz="1200" dirty="0"/>
              <a:t> yang </a:t>
            </a:r>
            <a:r>
              <a:rPr lang="en-US" sz="1200" dirty="0" err="1"/>
              <a:t>diskriminatif</a:t>
            </a:r>
            <a:r>
              <a:rPr lang="en-US" sz="1200" dirty="0"/>
              <a:t>;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179265" y="1922190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Pengangkatan</a:t>
            </a:r>
            <a:r>
              <a:rPr lang="en-US" sz="1200" dirty="0" smtClean="0"/>
              <a:t> </a:t>
            </a:r>
            <a:r>
              <a:rPr lang="en-US" sz="1200" dirty="0" err="1"/>
              <a:t>pegawai</a:t>
            </a:r>
            <a:r>
              <a:rPr lang="en-US" sz="1200" dirty="0"/>
              <a:t> </a:t>
            </a:r>
            <a:r>
              <a:rPr lang="en-US" sz="1200" dirty="0" err="1"/>
              <a:t>berdasarkan</a:t>
            </a:r>
            <a:r>
              <a:rPr lang="en-US" sz="1200" dirty="0"/>
              <a:t> </a:t>
            </a:r>
            <a:r>
              <a:rPr lang="en-US" sz="1200" dirty="0" err="1"/>
              <a:t>hubungan</a:t>
            </a:r>
            <a:r>
              <a:rPr lang="en-US" sz="1200" dirty="0"/>
              <a:t> </a:t>
            </a:r>
            <a:r>
              <a:rPr lang="en-US" sz="1200" dirty="0" err="1"/>
              <a:t>dekat</a:t>
            </a:r>
            <a:r>
              <a:rPr lang="en-US" sz="1200" dirty="0"/>
              <a:t>/</a:t>
            </a:r>
            <a:r>
              <a:rPr lang="en-US" sz="1200" dirty="0" err="1"/>
              <a:t>balas</a:t>
            </a:r>
            <a:r>
              <a:rPr lang="en-US" sz="1200" dirty="0"/>
              <a:t> </a:t>
            </a:r>
            <a:r>
              <a:rPr lang="en-US" sz="1200" dirty="0" err="1"/>
              <a:t>jasa</a:t>
            </a:r>
            <a:r>
              <a:rPr lang="en-US" sz="1200" dirty="0"/>
              <a:t>/</a:t>
            </a:r>
            <a:r>
              <a:rPr lang="en-US" sz="1200" dirty="0" err="1"/>
              <a:t>rekomendasi</a:t>
            </a:r>
            <a:r>
              <a:rPr lang="en-US" sz="1200" dirty="0"/>
              <a:t>/</a:t>
            </a:r>
            <a:r>
              <a:rPr lang="en-US" sz="1200" dirty="0" err="1"/>
              <a:t>pengaruh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pejabat</a:t>
            </a:r>
            <a:r>
              <a:rPr lang="en-US" sz="1200" dirty="0"/>
              <a:t> </a:t>
            </a:r>
            <a:r>
              <a:rPr lang="en-US" sz="1200" dirty="0" err="1"/>
              <a:t>pemerintah</a:t>
            </a:r>
            <a:r>
              <a:rPr lang="en-US" sz="1200" dirty="0"/>
              <a:t>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790155" y="2342453"/>
            <a:ext cx="7819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668464" y="2881268"/>
            <a:ext cx="7819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532220" y="2472038"/>
            <a:ext cx="7819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55%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420504" y="1679950"/>
            <a:ext cx="7819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85%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154535" y="2629039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Pemilihan </a:t>
            </a:r>
            <a:r>
              <a:rPr lang="sv-SE" sz="1200" dirty="0"/>
              <a:t>partner/rekanan kerja berdasarkan keputusan yang tidak profesional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147614" y="3151222"/>
            <a:ext cx="3024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K</a:t>
            </a:r>
            <a:r>
              <a:rPr lang="en-US" sz="1200" dirty="0" err="1" smtClean="0"/>
              <a:t>omersialisasi</a:t>
            </a:r>
            <a:r>
              <a:rPr lang="en-US" sz="1200" dirty="0" smtClean="0"/>
              <a:t> </a:t>
            </a:r>
            <a:r>
              <a:rPr lang="en-US" sz="1200" dirty="0" err="1"/>
              <a:t>pelayanan</a:t>
            </a:r>
            <a:r>
              <a:rPr lang="en-US" sz="1200" dirty="0"/>
              <a:t> </a:t>
            </a:r>
            <a:r>
              <a:rPr lang="en-US" sz="1200" dirty="0" err="1"/>
              <a:t>publik</a:t>
            </a:r>
            <a:r>
              <a:rPr lang="en-US" sz="1200" dirty="0"/>
              <a:t>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63260" y="3077185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accent5"/>
                </a:solidFill>
                <a:cs typeface="Arial" pitchFamily="34" charset="0"/>
              </a:rPr>
              <a:t>5</a:t>
            </a:r>
            <a:endParaRPr lang="ko-KR" altLang="en-US" sz="16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147614" y="3579862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Melakukan </a:t>
            </a:r>
            <a:r>
              <a:rPr lang="fi-FI" sz="1200" dirty="0"/>
              <a:t>penilaian atas pengaruh pihak lain 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57" name="TextBox 56"/>
          <p:cNvSpPr txBox="1"/>
          <p:nvPr/>
        </p:nvSpPr>
        <p:spPr>
          <a:xfrm>
            <a:off x="463260" y="3537813"/>
            <a:ext cx="7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5"/>
                </a:solidFill>
                <a:cs typeface="Arial" pitchFamily="34" charset="0"/>
              </a:rPr>
              <a:t>6</a:t>
            </a:r>
            <a:endParaRPr lang="ko-KR" altLang="en-US" sz="1600" b="1" dirty="0">
              <a:solidFill>
                <a:schemeClr val="accent5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83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 err="1" smtClean="0">
                <a:solidFill>
                  <a:schemeClr val="accent5"/>
                </a:solidFill>
              </a:rPr>
              <a:t>Penyebab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Benturan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Kepentingan</a:t>
            </a:r>
            <a:endParaRPr lang="ko-KR" alt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247435" y="2414619"/>
            <a:ext cx="3149101" cy="2293969"/>
            <a:chOff x="247435" y="2414619"/>
            <a:chExt cx="3149101" cy="2293969"/>
          </a:xfrm>
        </p:grpSpPr>
        <p:sp>
          <p:nvSpPr>
            <p:cNvPr id="13" name="Rectangle 12"/>
            <p:cNvSpPr/>
            <p:nvPr/>
          </p:nvSpPr>
          <p:spPr>
            <a:xfrm rot="2700000" flipH="1">
              <a:off x="1034951" y="1627103"/>
              <a:ext cx="1574070" cy="3149101"/>
            </a:xfrm>
            <a:custGeom>
              <a:avLst/>
              <a:gdLst/>
              <a:ahLst/>
              <a:cxnLst/>
              <a:rect l="l" t="t" r="r" b="b"/>
              <a:pathLst>
                <a:path w="1574070" h="3149101">
                  <a:moveTo>
                    <a:pt x="1396232" y="177838"/>
                  </a:moveTo>
                  <a:cubicBezTo>
                    <a:pt x="1732682" y="514288"/>
                    <a:pt x="1732682" y="1059782"/>
                    <a:pt x="1396232" y="1396232"/>
                  </a:cubicBezTo>
                  <a:cubicBezTo>
                    <a:pt x="1059782" y="1732681"/>
                    <a:pt x="514289" y="1732681"/>
                    <a:pt x="177839" y="1396232"/>
                  </a:cubicBezTo>
                  <a:cubicBezTo>
                    <a:pt x="-158611" y="1059782"/>
                    <a:pt x="-158611" y="514288"/>
                    <a:pt x="177839" y="177838"/>
                  </a:cubicBezTo>
                  <a:cubicBezTo>
                    <a:pt x="514289" y="-158611"/>
                    <a:pt x="1059782" y="-158611"/>
                    <a:pt x="1396232" y="177838"/>
                  </a:cubicBezTo>
                  <a:close/>
                  <a:moveTo>
                    <a:pt x="1574070" y="0"/>
                  </a:moveTo>
                  <a:cubicBezTo>
                    <a:pt x="1139403" y="-434668"/>
                    <a:pt x="434668" y="-434668"/>
                    <a:pt x="0" y="0"/>
                  </a:cubicBezTo>
                  <a:cubicBezTo>
                    <a:pt x="-434668" y="434667"/>
                    <a:pt x="-434668" y="1139403"/>
                    <a:pt x="0" y="1574070"/>
                  </a:cubicBezTo>
                  <a:cubicBezTo>
                    <a:pt x="149565" y="1723636"/>
                    <a:pt x="331107" y="1821737"/>
                    <a:pt x="522925" y="1867116"/>
                  </a:cubicBezTo>
                  <a:lnTo>
                    <a:pt x="522925" y="3149101"/>
                  </a:lnTo>
                  <a:lnTo>
                    <a:pt x="1051145" y="3149101"/>
                  </a:lnTo>
                  <a:lnTo>
                    <a:pt x="1051145" y="1867115"/>
                  </a:lnTo>
                  <a:cubicBezTo>
                    <a:pt x="1242964" y="1821737"/>
                    <a:pt x="1424505" y="1723636"/>
                    <a:pt x="1574070" y="1574070"/>
                  </a:cubicBezTo>
                  <a:cubicBezTo>
                    <a:pt x="2008738" y="1139403"/>
                    <a:pt x="2008738" y="434667"/>
                    <a:pt x="157407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4" name="Round Same Side Corner Rectangle 13"/>
            <p:cNvSpPr/>
            <p:nvPr/>
          </p:nvSpPr>
          <p:spPr>
            <a:xfrm rot="13500000" flipH="1">
              <a:off x="299369" y="4293587"/>
              <a:ext cx="528162" cy="30184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pic>
        <p:nvPicPr>
          <p:cNvPr id="13315" name="Picture 3" descr="D:\KBM-정애\014-Fullppt\PNG이미지\지구본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041" y="2076375"/>
            <a:ext cx="1236428" cy="1238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val 17"/>
          <p:cNvSpPr/>
          <p:nvPr/>
        </p:nvSpPr>
        <p:spPr>
          <a:xfrm>
            <a:off x="2991380" y="2355726"/>
            <a:ext cx="656698" cy="656698"/>
          </a:xfrm>
          <a:prstGeom prst="ellipse">
            <a:avLst/>
          </a:prstGeom>
          <a:solidFill>
            <a:schemeClr val="accent3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9" name="Oval 18"/>
          <p:cNvSpPr/>
          <p:nvPr/>
        </p:nvSpPr>
        <p:spPr>
          <a:xfrm>
            <a:off x="2231740" y="1319152"/>
            <a:ext cx="656698" cy="65669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0" name="Oval 19"/>
          <p:cNvSpPr/>
          <p:nvPr/>
        </p:nvSpPr>
        <p:spPr>
          <a:xfrm>
            <a:off x="2699792" y="3003798"/>
            <a:ext cx="656698" cy="656698"/>
          </a:xfrm>
          <a:prstGeom prst="ellipse">
            <a:avLst/>
          </a:prstGeom>
          <a:solidFill>
            <a:schemeClr val="accent4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1" name="Oval 20"/>
          <p:cNvSpPr/>
          <p:nvPr/>
        </p:nvSpPr>
        <p:spPr>
          <a:xfrm>
            <a:off x="2771800" y="1699028"/>
            <a:ext cx="656698" cy="656698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grpSp>
        <p:nvGrpSpPr>
          <p:cNvPr id="38" name="Group 37"/>
          <p:cNvGrpSpPr/>
          <p:nvPr/>
        </p:nvGrpSpPr>
        <p:grpSpPr>
          <a:xfrm>
            <a:off x="2924136" y="1285291"/>
            <a:ext cx="5184118" cy="368537"/>
            <a:chOff x="7079594" y="1011975"/>
            <a:chExt cx="1524405" cy="368537"/>
          </a:xfrm>
        </p:grpSpPr>
        <p:sp>
          <p:nvSpPr>
            <p:cNvPr id="39" name="TextBox 38"/>
            <p:cNvSpPr txBox="1"/>
            <p:nvPr/>
          </p:nvSpPr>
          <p:spPr>
            <a:xfrm>
              <a:off x="7079594" y="1011975"/>
              <a:ext cx="1439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err="1" smtClean="0"/>
                <a:t>Penyalahgunaan</a:t>
              </a:r>
              <a:r>
                <a:rPr lang="en-US" sz="1200" b="1" dirty="0" smtClean="0"/>
                <a:t> </a:t>
              </a:r>
              <a:r>
                <a:rPr lang="en-US" sz="1200" b="1" dirty="0" err="1" smtClean="0"/>
                <a:t>wewenang</a:t>
              </a:r>
              <a:endParaRPr lang="en-US" sz="1200" b="1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164288" y="1103513"/>
              <a:ext cx="1439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347864" y="3291830"/>
            <a:ext cx="4896096" cy="523586"/>
            <a:chOff x="7164288" y="856926"/>
            <a:chExt cx="1439711" cy="523586"/>
          </a:xfrm>
        </p:grpSpPr>
        <p:sp>
          <p:nvSpPr>
            <p:cNvPr id="42" name="TextBox 41"/>
            <p:cNvSpPr txBox="1"/>
            <p:nvPr/>
          </p:nvSpPr>
          <p:spPr>
            <a:xfrm>
              <a:off x="7164288" y="856926"/>
              <a:ext cx="1439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Gratifikasi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164288" y="1103513"/>
              <a:ext cx="1439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420320" y="1760132"/>
            <a:ext cx="4896096" cy="523586"/>
            <a:chOff x="7164288" y="856926"/>
            <a:chExt cx="1439711" cy="523586"/>
          </a:xfrm>
        </p:grpSpPr>
        <p:sp>
          <p:nvSpPr>
            <p:cNvPr id="45" name="TextBox 44"/>
            <p:cNvSpPr txBox="1"/>
            <p:nvPr/>
          </p:nvSpPr>
          <p:spPr>
            <a:xfrm>
              <a:off x="7164288" y="856926"/>
              <a:ext cx="1439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err="1" smtClean="0"/>
                <a:t>Pejabat</a:t>
              </a:r>
              <a:r>
                <a:rPr lang="en-US" sz="1200" b="1" dirty="0" smtClean="0"/>
                <a:t> </a:t>
              </a:r>
              <a:r>
                <a:rPr lang="en-US" sz="1200" b="1" dirty="0"/>
                <a:t>yang </a:t>
              </a:r>
              <a:r>
                <a:rPr lang="en-US" sz="1200" b="1" dirty="0" err="1"/>
                <a:t>menduduki</a:t>
              </a:r>
              <a:r>
                <a:rPr lang="en-US" sz="1200" b="1" dirty="0"/>
                <a:t> </a:t>
              </a:r>
              <a:r>
                <a:rPr lang="en-US" sz="1200" b="1" dirty="0" err="1"/>
                <a:t>dua</a:t>
              </a:r>
              <a:r>
                <a:rPr lang="en-US" sz="1200" b="1" dirty="0"/>
                <a:t> </a:t>
              </a:r>
              <a:r>
                <a:rPr lang="en-US" sz="1200" b="1" dirty="0" err="1"/>
                <a:t>atau</a:t>
              </a:r>
              <a:r>
                <a:rPr lang="en-US" sz="1200" b="1" dirty="0"/>
                <a:t> </a:t>
              </a:r>
              <a:r>
                <a:rPr lang="en-US" sz="1200" b="1" dirty="0" err="1"/>
                <a:t>lebih</a:t>
              </a:r>
              <a:r>
                <a:rPr lang="en-US" sz="1200" b="1" dirty="0"/>
                <a:t> </a:t>
              </a:r>
              <a:r>
                <a:rPr lang="en-US" sz="1200" b="1" dirty="0" err="1"/>
                <a:t>jabatan</a:t>
              </a:r>
              <a:r>
                <a:rPr lang="en-US" sz="1200" b="1" dirty="0"/>
                <a:t> </a:t>
              </a:r>
              <a:r>
                <a:rPr lang="en-US" sz="1200" b="1" dirty="0" err="1"/>
                <a:t>publik</a:t>
              </a:r>
              <a:r>
                <a:rPr lang="en-US" sz="1200" b="1" dirty="0"/>
                <a:t> 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164288" y="1103513"/>
              <a:ext cx="1439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635896" y="2480212"/>
            <a:ext cx="4896096" cy="523586"/>
            <a:chOff x="7164288" y="856926"/>
            <a:chExt cx="1439711" cy="523586"/>
          </a:xfrm>
        </p:grpSpPr>
        <p:sp>
          <p:nvSpPr>
            <p:cNvPr id="48" name="TextBox 47"/>
            <p:cNvSpPr txBox="1"/>
            <p:nvPr/>
          </p:nvSpPr>
          <p:spPr>
            <a:xfrm>
              <a:off x="7164288" y="856926"/>
              <a:ext cx="1439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err="1" smtClean="0"/>
                <a:t>Hubungan</a:t>
              </a:r>
              <a:r>
                <a:rPr lang="en-US" sz="1200" b="1" dirty="0" smtClean="0"/>
                <a:t> </a:t>
              </a:r>
              <a:r>
                <a:rPr lang="en-US" sz="1200" b="1" dirty="0" err="1"/>
                <a:t>afiliasi</a:t>
              </a:r>
              <a:r>
                <a:rPr lang="en-US" sz="1200" dirty="0"/>
                <a:t> 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164288" y="1103513"/>
              <a:ext cx="1439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2324790" y="1493613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877266" y="1903933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112565" y="2499742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805258" y="3147814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04</a:t>
            </a:r>
          </a:p>
        </p:txBody>
      </p:sp>
      <p:sp>
        <p:nvSpPr>
          <p:cNvPr id="27" name="Oval 26"/>
          <p:cNvSpPr/>
          <p:nvPr/>
        </p:nvSpPr>
        <p:spPr>
          <a:xfrm>
            <a:off x="1971086" y="3219822"/>
            <a:ext cx="656698" cy="656698"/>
          </a:xfrm>
          <a:prstGeom prst="ellipse">
            <a:avLst/>
          </a:prstGeom>
          <a:solidFill>
            <a:schemeClr val="accent4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051720" y="3416101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 smtClean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en-US" altLang="ko-KR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2361322" y="3824747"/>
            <a:ext cx="4896096" cy="835235"/>
            <a:chOff x="7164288" y="856926"/>
            <a:chExt cx="1439711" cy="835235"/>
          </a:xfrm>
        </p:grpSpPr>
        <p:sp>
          <p:nvSpPr>
            <p:cNvPr id="30" name="TextBox 29"/>
            <p:cNvSpPr txBox="1"/>
            <p:nvPr/>
          </p:nvSpPr>
          <p:spPr>
            <a:xfrm>
              <a:off x="7164288" y="856926"/>
              <a:ext cx="1439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err="1" smtClean="0"/>
                <a:t>Kelemahan</a:t>
              </a:r>
              <a:r>
                <a:rPr lang="en-US" sz="1200" b="1" dirty="0" smtClean="0"/>
                <a:t> </a:t>
              </a:r>
              <a:r>
                <a:rPr lang="en-US" sz="1200" b="1" dirty="0" err="1"/>
                <a:t>sistem</a:t>
              </a:r>
              <a:r>
                <a:rPr lang="en-US" sz="1200" b="1" dirty="0"/>
                <a:t> </a:t>
              </a:r>
              <a:r>
                <a:rPr lang="en-US" sz="1200" b="1" dirty="0" err="1"/>
                <a:t>organisasi</a:t>
              </a:r>
              <a:r>
                <a:rPr lang="en-US" sz="1200" b="1" dirty="0"/>
                <a:t> 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164288" y="1415162"/>
              <a:ext cx="14397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341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2998"/>
            <a:ext cx="9144000" cy="884466"/>
          </a:xfrm>
        </p:spPr>
        <p:txBody>
          <a:bodyPr/>
          <a:lstStyle/>
          <a:p>
            <a:r>
              <a:rPr lang="en-US" altLang="ko-KR" dirty="0" err="1" smtClean="0">
                <a:solidFill>
                  <a:schemeClr val="accent5"/>
                </a:solidFill>
              </a:rPr>
              <a:t>Penanganan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Benturan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Kepentingan</a:t>
            </a:r>
            <a:endParaRPr lang="ko-KR" alt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650953" y="1229009"/>
            <a:ext cx="8102362" cy="1552788"/>
            <a:chOff x="541393" y="1168566"/>
            <a:chExt cx="8102362" cy="1552788"/>
          </a:xfrm>
        </p:grpSpPr>
        <p:sp>
          <p:nvSpPr>
            <p:cNvPr id="3" name="Chevron 2"/>
            <p:cNvSpPr/>
            <p:nvPr/>
          </p:nvSpPr>
          <p:spPr>
            <a:xfrm>
              <a:off x="541393" y="1558628"/>
              <a:ext cx="1428225" cy="772664"/>
            </a:xfrm>
            <a:prstGeom prst="chevron">
              <a:avLst>
                <a:gd name="adj" fmla="val 44855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Chevron 8"/>
            <p:cNvSpPr/>
            <p:nvPr/>
          </p:nvSpPr>
          <p:spPr>
            <a:xfrm>
              <a:off x="1757780" y="1557854"/>
              <a:ext cx="1428225" cy="772664"/>
            </a:xfrm>
            <a:prstGeom prst="chevron">
              <a:avLst>
                <a:gd name="adj" fmla="val 4485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Chevron 9"/>
            <p:cNvSpPr/>
            <p:nvPr/>
          </p:nvSpPr>
          <p:spPr>
            <a:xfrm>
              <a:off x="2982561" y="1558628"/>
              <a:ext cx="1428225" cy="772664"/>
            </a:xfrm>
            <a:prstGeom prst="chevron">
              <a:avLst>
                <a:gd name="adj" fmla="val 44855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Chevron 10"/>
            <p:cNvSpPr/>
            <p:nvPr/>
          </p:nvSpPr>
          <p:spPr>
            <a:xfrm>
              <a:off x="4235237" y="1558628"/>
              <a:ext cx="1428225" cy="772664"/>
            </a:xfrm>
            <a:prstGeom prst="chevron">
              <a:avLst>
                <a:gd name="adj" fmla="val 44855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Chevron 11"/>
            <p:cNvSpPr/>
            <p:nvPr/>
          </p:nvSpPr>
          <p:spPr>
            <a:xfrm>
              <a:off x="5423729" y="1558628"/>
              <a:ext cx="1428225" cy="772664"/>
            </a:xfrm>
            <a:prstGeom prst="chevron">
              <a:avLst>
                <a:gd name="adj" fmla="val 44855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Up Arrow 7"/>
            <p:cNvSpPr/>
            <p:nvPr/>
          </p:nvSpPr>
          <p:spPr>
            <a:xfrm rot="5400000">
              <a:off x="6859530" y="937129"/>
              <a:ext cx="1552788" cy="2015662"/>
            </a:xfrm>
            <a:custGeom>
              <a:avLst/>
              <a:gdLst/>
              <a:ahLst/>
              <a:cxnLst/>
              <a:rect l="l" t="t" r="r" b="b"/>
              <a:pathLst>
                <a:path w="1552788" h="2015662">
                  <a:moveTo>
                    <a:pt x="0" y="736643"/>
                  </a:moveTo>
                  <a:lnTo>
                    <a:pt x="776394" y="0"/>
                  </a:lnTo>
                  <a:lnTo>
                    <a:pt x="1552788" y="736643"/>
                  </a:lnTo>
                  <a:lnTo>
                    <a:pt x="1164591" y="736643"/>
                  </a:lnTo>
                  <a:lnTo>
                    <a:pt x="1164591" y="2015662"/>
                  </a:lnTo>
                  <a:lnTo>
                    <a:pt x="1162556" y="2015662"/>
                  </a:lnTo>
                  <a:lnTo>
                    <a:pt x="776394" y="1669237"/>
                  </a:lnTo>
                  <a:lnTo>
                    <a:pt x="390233" y="2015662"/>
                  </a:lnTo>
                  <a:lnTo>
                    <a:pt x="388197" y="2015662"/>
                  </a:lnTo>
                  <a:lnTo>
                    <a:pt x="388197" y="73664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6872350" y="2921649"/>
            <a:ext cx="1012018" cy="246221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32190" y="2921649"/>
            <a:ext cx="1012018" cy="246221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067944" y="2921649"/>
            <a:ext cx="1012018" cy="246221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51870" y="2921649"/>
            <a:ext cx="1012018" cy="246221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accent5"/>
                </a:solidFill>
                <a:cs typeface="Arial" pitchFamily="34" charset="0"/>
              </a:rPr>
              <a:t>2</a:t>
            </a:r>
            <a:endParaRPr lang="en-US" altLang="ko-KR" sz="16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50953" y="2921649"/>
            <a:ext cx="1012018" cy="246221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6"/>
                </a:solidFill>
                <a:cs typeface="Arial" pitchFamily="34" charset="0"/>
              </a:rPr>
              <a:t>1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1156962" y="2465424"/>
            <a:ext cx="0" cy="32235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059832" y="2465424"/>
            <a:ext cx="0" cy="32235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572000" y="2465424"/>
            <a:ext cx="0" cy="32235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940152" y="2465424"/>
            <a:ext cx="0" cy="32235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380312" y="2465424"/>
            <a:ext cx="0" cy="32235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23529" y="3210723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melaporkan</a:t>
            </a:r>
            <a:r>
              <a:rPr lang="en-US" sz="1200" dirty="0" smtClean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memberikan</a:t>
            </a:r>
            <a:r>
              <a:rPr lang="en-US" sz="1200" dirty="0"/>
              <a:t> </a:t>
            </a:r>
            <a:r>
              <a:rPr lang="en-US" sz="1200" dirty="0" err="1"/>
              <a:t>keterangan</a:t>
            </a:r>
            <a:r>
              <a:rPr lang="en-US" sz="1200" dirty="0"/>
              <a:t> </a:t>
            </a:r>
            <a:r>
              <a:rPr lang="en-US" sz="1200" dirty="0" err="1"/>
              <a:t>adanya</a:t>
            </a:r>
            <a:r>
              <a:rPr lang="en-US" sz="1200" dirty="0"/>
              <a:t> </a:t>
            </a:r>
            <a:r>
              <a:rPr lang="en-US" sz="1200" dirty="0" err="1"/>
              <a:t>dugaan</a:t>
            </a:r>
            <a:r>
              <a:rPr lang="en-US" sz="1200" dirty="0"/>
              <a:t> </a:t>
            </a:r>
            <a:r>
              <a:rPr lang="en-US" sz="1200" dirty="0" err="1"/>
              <a:t>benturan</a:t>
            </a:r>
            <a:r>
              <a:rPr lang="en-US" sz="1200" dirty="0"/>
              <a:t> </a:t>
            </a:r>
            <a:r>
              <a:rPr lang="en-US" sz="1200" dirty="0" err="1"/>
              <a:t>kepentingan</a:t>
            </a:r>
            <a:r>
              <a:rPr lang="en-US" sz="1200" dirty="0"/>
              <a:t>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296865" y="3211521"/>
            <a:ext cx="14830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disampaikan</a:t>
            </a:r>
            <a:r>
              <a:rPr lang="en-US" sz="1200" dirty="0" smtClean="0"/>
              <a:t> </a:t>
            </a:r>
            <a:r>
              <a:rPr lang="en-US" sz="1200" dirty="0" err="1"/>
              <a:t>kepada</a:t>
            </a:r>
            <a:r>
              <a:rPr lang="en-US" sz="1200" dirty="0"/>
              <a:t> </a:t>
            </a:r>
            <a:r>
              <a:rPr lang="en-US" sz="1200" dirty="0" err="1"/>
              <a:t>atasan</a:t>
            </a:r>
            <a:r>
              <a:rPr lang="en-US" sz="1200" dirty="0"/>
              <a:t> </a:t>
            </a:r>
            <a:r>
              <a:rPr lang="en-US" sz="1200" dirty="0" err="1"/>
              <a:t>langsung</a:t>
            </a:r>
            <a:r>
              <a:rPr lang="en-US" sz="1200" dirty="0"/>
              <a:t> </a:t>
            </a:r>
            <a:r>
              <a:rPr lang="en-US" sz="1200" dirty="0" err="1"/>
              <a:t>pejabat</a:t>
            </a:r>
            <a:r>
              <a:rPr lang="en-US" sz="1200" dirty="0"/>
              <a:t> </a:t>
            </a:r>
            <a:r>
              <a:rPr lang="en-US" sz="1200" dirty="0" err="1"/>
              <a:t>pengambil</a:t>
            </a:r>
            <a:r>
              <a:rPr lang="en-US" sz="1200" dirty="0"/>
              <a:t> </a:t>
            </a:r>
            <a:r>
              <a:rPr lang="en-US" sz="1200" dirty="0" err="1"/>
              <a:t>keputusan</a:t>
            </a:r>
            <a:r>
              <a:rPr lang="en-US" sz="1200" dirty="0"/>
              <a:t>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809033" y="3211521"/>
            <a:ext cx="14830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Dilakukan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pemeriksaan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paling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lambat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3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hari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sejak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diterima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177185" y="3210723"/>
            <a:ext cx="1483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Hasil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pemeriksaan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dituangkan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di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Berita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Acara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588224" y="3221563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Pengawasan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dilaksanakan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oleh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Inspektur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66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200" dirty="0"/>
        </a:defPPr>
      </a:lstStyle>
    </a:tx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415</Words>
  <Application>Microsoft Office PowerPoint</Application>
  <PresentationFormat>On-screen Show (16:9)</PresentationFormat>
  <Paragraphs>102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 Unicode MS</vt:lpstr>
      <vt:lpstr>맑은 고딕</vt:lpstr>
      <vt:lpstr>Arial</vt:lpstr>
      <vt:lpstr>Cover and End Slide Master</vt:lpstr>
      <vt:lpstr>Contents Slide Master</vt:lpstr>
      <vt:lpstr>Section Break Slide Master</vt:lpstr>
      <vt:lpstr>BENTURAN KEPENTINGAN</vt:lpstr>
      <vt:lpstr>PowerPoint Presentation</vt:lpstr>
      <vt:lpstr>PowerPoint Presentation</vt:lpstr>
      <vt:lpstr>PowerPoint Presentation</vt:lpstr>
      <vt:lpstr>Tujuan Pedoman Penanganan Benturan Kepentingan</vt:lpstr>
      <vt:lpstr>Bentuk Benturan Kepentingan</vt:lpstr>
      <vt:lpstr>Jenis Benturan Kepentingan</vt:lpstr>
      <vt:lpstr>Penyebab Benturan Kepentingan</vt:lpstr>
      <vt:lpstr>Penanganan Benturan Kepentingan</vt:lpstr>
      <vt:lpstr>Pencegahan Benturan kepentingan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Sekretariat-01</cp:lastModifiedBy>
  <cp:revision>100</cp:revision>
  <dcterms:created xsi:type="dcterms:W3CDTF">2016-12-01T00:32:25Z</dcterms:created>
  <dcterms:modified xsi:type="dcterms:W3CDTF">2021-08-31T01:50:16Z</dcterms:modified>
</cp:coreProperties>
</file>